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5" r:id="rId1"/>
    <p:sldMasterId id="2147483881" r:id="rId2"/>
  </p:sldMasterIdLst>
  <p:notesMasterIdLst>
    <p:notesMasterId r:id="rId19"/>
  </p:notesMasterIdLst>
  <p:handoutMasterIdLst>
    <p:handoutMasterId r:id="rId20"/>
  </p:handoutMasterIdLst>
  <p:sldIdLst>
    <p:sldId id="304" r:id="rId3"/>
    <p:sldId id="273" r:id="rId4"/>
    <p:sldId id="388" r:id="rId5"/>
    <p:sldId id="382" r:id="rId6"/>
    <p:sldId id="384" r:id="rId7"/>
    <p:sldId id="373" r:id="rId8"/>
    <p:sldId id="379" r:id="rId9"/>
    <p:sldId id="374" r:id="rId10"/>
    <p:sldId id="375" r:id="rId11"/>
    <p:sldId id="380" r:id="rId12"/>
    <p:sldId id="369" r:id="rId13"/>
    <p:sldId id="377" r:id="rId14"/>
    <p:sldId id="385" r:id="rId15"/>
    <p:sldId id="386" r:id="rId16"/>
    <p:sldId id="387" r:id="rId17"/>
    <p:sldId id="378" r:id="rId18"/>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49"/>
    <a:srgbClr val="F58637"/>
    <a:srgbClr val="F58634"/>
    <a:srgbClr val="FF9900"/>
    <a:srgbClr val="EEB500"/>
    <a:srgbClr val="00DC00"/>
    <a:srgbClr val="41A940"/>
    <a:srgbClr val="2E3456"/>
    <a:srgbClr val="167185"/>
    <a:srgbClr val="021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2095863-916D-48B5-89B3-6FB9AD9C6B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2095863-916D-48B5-89B3-6FB9AD9C6B5C}" styleName="Sage Basic Style">
    <a:wholeTbl>
      <a:tcTxStyle>
        <a:fontRef idx="minor"/>
        <a:schemeClr val="dk1"/>
      </a:tcTxStyle>
      <a:tcStyle>
        <a:tcBdr>
          <a:left>
            <a:ln>
              <a:noFill/>
            </a:ln>
          </a:left>
          <a:right>
            <a:ln>
              <a:noFill/>
            </a:ln>
          </a:right>
          <a:top>
            <a:ln>
              <a:noFill/>
            </a:ln>
          </a:top>
          <a:bottom>
            <a:ln>
              <a:noFill/>
            </a:ln>
          </a:bottom>
          <a:insideH>
            <a:ln w="12700" cmpd="sng">
              <a:solidFill>
                <a:schemeClr val="accent4"/>
              </a:solidFill>
            </a:ln>
          </a:insideH>
          <a:insideV>
            <a:ln w="12700" cmpd="sng">
              <a:solidFill>
                <a:schemeClr val="accent4"/>
              </a:solidFill>
            </a:ln>
          </a:insideV>
        </a:tcBdr>
        <a:fill>
          <a:noFill/>
        </a:fill>
      </a:tcStyle>
    </a:wholeTbl>
    <a:firstRow>
      <a:tcTxStyle b="on">
        <a:fontRef idx="minor">
          <a:prstClr val="black"/>
        </a:fontRef>
        <a:schemeClr val="lt1"/>
      </a:tcTxStyle>
      <a:tcStyle>
        <a:tcBdr>
          <a:left>
            <a:ln w="12700" cmpd="sng">
              <a:solidFill>
                <a:schemeClr val="lt1"/>
              </a:solidFill>
            </a:ln>
          </a:left>
          <a:right>
            <a:ln w="12700" cmpd="sng">
              <a:solidFill>
                <a:schemeClr val="lt1"/>
              </a:solidFill>
            </a:ln>
          </a:right>
          <a:top>
            <a:ln>
              <a:no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94620" autoAdjust="0"/>
  </p:normalViewPr>
  <p:slideViewPr>
    <p:cSldViewPr showGuides="1">
      <p:cViewPr varScale="1">
        <p:scale>
          <a:sx n="108" d="100"/>
          <a:sy n="108" d="100"/>
        </p:scale>
        <p:origin x="34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53666B-85D6-6645-ADA4-E0088834153F}" type="datetimeFigureOut">
              <a:rPr lang="en-US" smtClean="0"/>
              <a:t>7/20/2020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610545-018B-9B41-83C4-633863149D73}" type="slidenum">
              <a:rPr lang="en-US" smtClean="0"/>
              <a:t>‹#›</a:t>
            </a:fld>
            <a:endParaRPr lang="en-US"/>
          </a:p>
        </p:txBody>
      </p:sp>
    </p:spTree>
    <p:extLst>
      <p:ext uri="{BB962C8B-B14F-4D97-AF65-F5344CB8AC3E}">
        <p14:creationId xmlns:p14="http://schemas.microsoft.com/office/powerpoint/2010/main" val="3362469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69956-1D35-48D8-975B-008F541E06B3}" type="datetimeFigureOut">
              <a:rPr lang="en-GB" smtClean="0"/>
              <a:t>20/07/2020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9E77B-23F2-4D26-B3FA-6109AB5D8139}" type="slidenum">
              <a:rPr lang="en-GB" smtClean="0"/>
              <a:t>‹#›</a:t>
            </a:fld>
            <a:endParaRPr lang="en-GB"/>
          </a:p>
        </p:txBody>
      </p:sp>
    </p:spTree>
    <p:extLst>
      <p:ext uri="{BB962C8B-B14F-4D97-AF65-F5344CB8AC3E}">
        <p14:creationId xmlns:p14="http://schemas.microsoft.com/office/powerpoint/2010/main" val="18176664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B69E77B-23F2-4D26-B3FA-6109AB5D8139}" type="slidenum">
              <a:rPr lang="en-GB" smtClean="0"/>
              <a:t>2</a:t>
            </a:fld>
            <a:endParaRPr lang="en-GB"/>
          </a:p>
        </p:txBody>
      </p:sp>
    </p:spTree>
    <p:extLst>
      <p:ext uri="{BB962C8B-B14F-4D97-AF65-F5344CB8AC3E}">
        <p14:creationId xmlns:p14="http://schemas.microsoft.com/office/powerpoint/2010/main" val="28019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B69E77B-23F2-4D26-B3FA-6109AB5D8139}" type="slidenum">
              <a:rPr lang="en-GB" smtClean="0"/>
              <a:t>4</a:t>
            </a:fld>
            <a:endParaRPr lang="en-GB"/>
          </a:p>
        </p:txBody>
      </p:sp>
    </p:spTree>
    <p:extLst>
      <p:ext uri="{BB962C8B-B14F-4D97-AF65-F5344CB8AC3E}">
        <p14:creationId xmlns:p14="http://schemas.microsoft.com/office/powerpoint/2010/main" val="300933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B69E77B-23F2-4D26-B3FA-6109AB5D8139}" type="slidenum">
              <a:rPr lang="en-GB" smtClean="0"/>
              <a:t>6</a:t>
            </a:fld>
            <a:endParaRPr lang="en-GB"/>
          </a:p>
        </p:txBody>
      </p:sp>
    </p:spTree>
    <p:extLst>
      <p:ext uri="{BB962C8B-B14F-4D97-AF65-F5344CB8AC3E}">
        <p14:creationId xmlns:p14="http://schemas.microsoft.com/office/powerpoint/2010/main" val="362346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69E77B-23F2-4D26-B3FA-6109AB5D813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02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69E77B-23F2-4D26-B3FA-6109AB5D813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45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69E77B-23F2-4D26-B3FA-6109AB5D813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9581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B3E621-5CA9-4E11-A827-CBE7630FDC62}"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213841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mage title slide - option 6">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90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0B2F-9839-433A-BD84-94F314BBE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B774F0E-9D06-4776-ACD4-5FBA991AA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7E8E0BE-1948-4720-B693-BAC428BFC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4708F8-DD1C-4C0F-9363-8916EF6D1A80}"/>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6" name="Footer Placeholder 5">
            <a:extLst>
              <a:ext uri="{FF2B5EF4-FFF2-40B4-BE49-F238E27FC236}">
                <a16:creationId xmlns:a16="http://schemas.microsoft.com/office/drawing/2014/main" id="{5DBF9EFB-94B7-4884-8165-78A3AA6A4E1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01F89BD-5E84-4AEA-9353-18C86A411894}"/>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79317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586A-AA56-4950-84EC-F94BA3754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5689303-1E9C-4BD5-9D60-F8D5780DCA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B493EBF-063E-423B-8033-A619F764F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52CAC-4E97-4600-A5D7-2345CE67CE7B}"/>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6" name="Footer Placeholder 5">
            <a:extLst>
              <a:ext uri="{FF2B5EF4-FFF2-40B4-BE49-F238E27FC236}">
                <a16:creationId xmlns:a16="http://schemas.microsoft.com/office/drawing/2014/main" id="{04E86173-3F57-421E-81F9-C83EF090A3F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B1DB288B-8B41-4FEA-B7F7-9535F71A72D0}"/>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277404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194D-32B7-4EB8-8844-5CF470A56763}"/>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C31F11A-220E-4E90-8281-B1D0E92FC4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03B9F8E-5EFE-45E9-BEC6-AB914231FCF2}"/>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D524F5AF-6B60-4F04-9691-51FA2E8E5D2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5CF296A-E60E-4EDD-84C1-2B3CC1CA86AE}"/>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947194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EDF69-A1F1-4E87-8478-41E7E78C64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1A0B2B9-52EE-41DA-8807-9AC1B906DB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8E47D9D-F242-4169-99A9-1CA815E8D6EE}"/>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3DAE9331-82E3-4E75-9942-C2F20FDD1C5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16C029F-B2DD-4FB7-91B3-258E068CC0B1}"/>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1668059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83A3-AB18-4250-B64E-1BF36161BC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C5380D6-E069-4085-B200-2B993C005FFB}"/>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4" name="Footer Placeholder 3">
            <a:extLst>
              <a:ext uri="{FF2B5EF4-FFF2-40B4-BE49-F238E27FC236}">
                <a16:creationId xmlns:a16="http://schemas.microsoft.com/office/drawing/2014/main" id="{E399FFC2-20F6-4FAA-B3E2-7E92724EC390}"/>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F040D773-AA42-4276-83DE-40BFAC8D76BC}"/>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65487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endParaRPr lang="en-GB" altLang="en-US" dirty="0"/>
          </a:p>
        </p:txBody>
      </p:sp>
    </p:spTree>
    <p:extLst>
      <p:ext uri="{BB962C8B-B14F-4D97-AF65-F5344CB8AC3E}">
        <p14:creationId xmlns:p14="http://schemas.microsoft.com/office/powerpoint/2010/main" val="278099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EA30-549F-4F89-8CAA-F586F7CE0D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BCE9A14A-1D4F-4ADA-A376-E4FD24511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E752C4F3-9721-4483-94AE-1B01FD5602FF}"/>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AC056DE0-2126-4E99-9703-8EEA3840275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2E209C-DC1C-47C1-9277-94F5E1DFDE3C}"/>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1015384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BB2F-CCF4-4C9A-9D04-DEC03330114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8C27B15-E23E-4180-BB52-3954352B14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313C8B0-E493-4246-83E5-5B430DC2B18C}"/>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17BDF54E-93E2-432F-8FB6-A801AB02351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68AEA37-4C03-4754-8F68-D92654415C95}"/>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320750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3B58-4D49-419E-ADE0-E5A89E15F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D64B1BF-7A7E-429C-A2C6-F670E4845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25A5F9-4216-47F1-82B3-29D51FB3D2F9}"/>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A63F0ABB-FA22-49F5-96CA-B6582B0C1E0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7661320-D381-4641-AC26-1643C1CD6121}"/>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3487206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1E91-79C6-43ED-B7F5-EC74376DD78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5D9D2F1-C62B-4AD9-BD1A-F5D6752385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F2E632B-DCD8-4DFB-A3D3-24A402BBB7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4CE58C7-10BC-48FE-A4E6-03DCABA3C528}"/>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6" name="Footer Placeholder 5">
            <a:extLst>
              <a:ext uri="{FF2B5EF4-FFF2-40B4-BE49-F238E27FC236}">
                <a16:creationId xmlns:a16="http://schemas.microsoft.com/office/drawing/2014/main" id="{C787A860-145C-4DB9-9A4F-47C7A92F7E5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2A097DB-FF8D-4917-B9DA-CF7462CF3937}"/>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237088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3047-3244-4F02-97BF-AA7B888CC423}"/>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7BAA9DA-D889-4704-9DAF-1E8CC2A1F2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A0DC46-D509-465E-8A9F-1D1CB8966F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5D729CC-8238-44D2-8972-E378C36B4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B3156-47FD-4DDD-AE54-9FA1D3E63D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8C70F2F4-C1ED-42CA-829D-51A406608F62}"/>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8" name="Footer Placeholder 7">
            <a:extLst>
              <a:ext uri="{FF2B5EF4-FFF2-40B4-BE49-F238E27FC236}">
                <a16:creationId xmlns:a16="http://schemas.microsoft.com/office/drawing/2014/main" id="{030200E7-150C-4A4C-8E2F-C5605EE082A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05F872E3-48C5-4C72-B0E4-325C163A1B9B}"/>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228586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EC62-41A0-41C1-9FB6-D05EA9EEEEBD}"/>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3583374-6341-4191-AE04-98B0B45D870D}"/>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4" name="Footer Placeholder 3">
            <a:extLst>
              <a:ext uri="{FF2B5EF4-FFF2-40B4-BE49-F238E27FC236}">
                <a16:creationId xmlns:a16="http://schemas.microsoft.com/office/drawing/2014/main" id="{CD6EFD69-C439-4EC0-9C56-FA94066AB32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252446E-1393-4A7B-8329-EF569500485F}"/>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272135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BEB468-54BA-4110-AA21-DEADE2A3BA23}"/>
              </a:ext>
            </a:extLst>
          </p:cNvPr>
          <p:cNvSpPr>
            <a:spLocks noGrp="1"/>
          </p:cNvSpPr>
          <p:nvPr>
            <p:ph type="dt" sz="half" idx="10"/>
          </p:nvPr>
        </p:nvSpPr>
        <p:spPr/>
        <p:txBody>
          <a:bodyPr/>
          <a:lstStyle/>
          <a:p>
            <a:fld id="{1BA809B2-19A8-4FD4-A777-FFADFEA017E1}" type="datetimeFigureOut">
              <a:rPr lang="en-ZA" smtClean="0"/>
              <a:t>20/07/2020</a:t>
            </a:fld>
            <a:endParaRPr lang="en-ZA"/>
          </a:p>
        </p:txBody>
      </p:sp>
      <p:sp>
        <p:nvSpPr>
          <p:cNvPr id="3" name="Footer Placeholder 2">
            <a:extLst>
              <a:ext uri="{FF2B5EF4-FFF2-40B4-BE49-F238E27FC236}">
                <a16:creationId xmlns:a16="http://schemas.microsoft.com/office/drawing/2014/main" id="{CB728BF6-5BE3-4CB0-833B-91ABD3E6D4A4}"/>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3A3B6C02-58A7-4D54-9D41-2FF18584E860}"/>
              </a:ext>
            </a:extLst>
          </p:cNvPr>
          <p:cNvSpPr>
            <a:spLocks noGrp="1"/>
          </p:cNvSpPr>
          <p:nvPr>
            <p:ph type="sldNum" sz="quarter" idx="12"/>
          </p:nvPr>
        </p:nvSpPr>
        <p:spPr/>
        <p:txBody>
          <a:bodyPr/>
          <a:lstStyle/>
          <a:p>
            <a:fld id="{03C9F625-7E4D-4B2D-8D6E-0A6F5113473B}" type="slidenum">
              <a:rPr lang="en-ZA" smtClean="0"/>
              <a:t>‹#›</a:t>
            </a:fld>
            <a:endParaRPr lang="en-ZA"/>
          </a:p>
        </p:txBody>
      </p:sp>
    </p:spTree>
    <p:extLst>
      <p:ext uri="{BB962C8B-B14F-4D97-AF65-F5344CB8AC3E}">
        <p14:creationId xmlns:p14="http://schemas.microsoft.com/office/powerpoint/2010/main" val="32718932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4">
            <a:lum/>
          </a:blip>
          <a:srcRect/>
          <a:stretch>
            <a:fillRect t="-34000" b="-3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300" y="4795692"/>
            <a:ext cx="4367808" cy="1513596"/>
          </a:xfrm>
          <a:prstGeom prst="rect">
            <a:avLst/>
          </a:prstGeom>
        </p:spPr>
      </p:pic>
    </p:spTree>
    <p:extLst>
      <p:ext uri="{BB962C8B-B14F-4D97-AF65-F5344CB8AC3E}">
        <p14:creationId xmlns:p14="http://schemas.microsoft.com/office/powerpoint/2010/main" val="1710106168"/>
      </p:ext>
    </p:extLst>
  </p:cSld>
  <p:clrMap bg1="lt1" tx1="dk1" bg2="lt2" tx2="dk2" accent1="accent1" accent2="accent2" accent3="accent3" accent4="accent4" accent5="accent5" accent6="accent6" hlink="hlink" folHlink="folHlink"/>
  <p:sldLayoutIdLst>
    <p:sldLayoutId id="2147483849" r:id="rId1"/>
    <p:sldLayoutId id="2147483880" r:id="rId2"/>
  </p:sldLayoutIdLst>
  <p:hf sldNum="0" hdr="0" ftr="0" dt="0"/>
  <p:txStyles>
    <p:titleStyle>
      <a:lvl1pPr algn="l" defTabSz="914377" rtl="0" eaLnBrk="1" latinLnBrk="0" hangingPunct="1">
        <a:lnSpc>
          <a:spcPct val="100000"/>
        </a:lnSpc>
        <a:spcBef>
          <a:spcPct val="0"/>
        </a:spcBef>
        <a:buNone/>
        <a:defRPr sz="3200" b="1" kern="1200" spc="-51" baseline="0">
          <a:solidFill>
            <a:schemeClr val="bg1"/>
          </a:solidFill>
          <a:latin typeface="+mj-lt"/>
          <a:ea typeface="+mj-ea"/>
          <a:cs typeface="+mj-cs"/>
        </a:defRPr>
      </a:lvl1pPr>
    </p:titleStyle>
    <p:bodyStyle>
      <a:lvl1pPr marL="0" indent="0" algn="l" defTabSz="914377" rtl="0" eaLnBrk="1" latinLnBrk="0" hangingPunct="1">
        <a:lnSpc>
          <a:spcPct val="100000"/>
        </a:lnSpc>
        <a:spcBef>
          <a:spcPts val="0"/>
        </a:spcBef>
        <a:buClr>
          <a:schemeClr val="bg1"/>
        </a:buClr>
        <a:buFont typeface="Arial" panose="020B0604020202020204" pitchFamily="34" charset="0"/>
        <a:buNone/>
        <a:defRPr sz="2200" b="0" kern="1200" spc="0" baseline="0">
          <a:solidFill>
            <a:schemeClr val="bg1"/>
          </a:solidFill>
          <a:latin typeface="+mn-lt"/>
          <a:ea typeface="+mn-ea"/>
          <a:cs typeface="+mn-cs"/>
        </a:defRPr>
      </a:lvl1pPr>
      <a:lvl2pPr marL="342891" indent="-342891" algn="l" defTabSz="914377" rtl="0" eaLnBrk="1" latinLnBrk="0" hangingPunct="1">
        <a:lnSpc>
          <a:spcPct val="100000"/>
        </a:lnSpc>
        <a:spcBef>
          <a:spcPts val="1200"/>
        </a:spcBef>
        <a:buClr>
          <a:schemeClr val="bg1"/>
        </a:buClr>
        <a:buFont typeface="Arial" panose="020B0604020202020204" pitchFamily="34" charset="0"/>
        <a:buChar char="•"/>
        <a:defRPr sz="2200" kern="1200" spc="0" baseline="0">
          <a:solidFill>
            <a:schemeClr val="bg1"/>
          </a:solidFill>
          <a:latin typeface="+mn-lt"/>
          <a:ea typeface="+mn-ea"/>
          <a:cs typeface="+mn-cs"/>
        </a:defRPr>
      </a:lvl2pPr>
      <a:lvl3pPr marL="685783" indent="-342891" algn="l" defTabSz="914377" rtl="0" eaLnBrk="1" latinLnBrk="0" hangingPunct="1">
        <a:lnSpc>
          <a:spcPct val="100000"/>
        </a:lnSpc>
        <a:spcBef>
          <a:spcPts val="1200"/>
        </a:spcBef>
        <a:buClr>
          <a:schemeClr val="bg1"/>
        </a:buClr>
        <a:buFont typeface="Lucida Grande"/>
        <a:buChar char="-"/>
        <a:defRPr sz="2200" kern="1200" spc="0" baseline="0">
          <a:solidFill>
            <a:schemeClr val="bg1"/>
          </a:solidFill>
          <a:latin typeface="+mn-lt"/>
          <a:ea typeface="+mn-ea"/>
          <a:cs typeface="+mn-cs"/>
        </a:defRPr>
      </a:lvl3pPr>
      <a:lvl4pPr marL="228594" indent="-228594" algn="l" defTabSz="914377" rtl="0" eaLnBrk="1" latinLnBrk="0" hangingPunct="1">
        <a:lnSpc>
          <a:spcPct val="110000"/>
        </a:lnSpc>
        <a:spcBef>
          <a:spcPts val="1000"/>
        </a:spcBef>
        <a:buClr>
          <a:schemeClr val="bg1"/>
        </a:buClr>
        <a:buFont typeface="Arial" panose="020B0604020202020204" pitchFamily="34" charset="0"/>
        <a:buChar char="•"/>
        <a:defRPr sz="2400" kern="1200" spc="-20" baseline="0">
          <a:solidFill>
            <a:schemeClr val="bg1"/>
          </a:solidFill>
          <a:latin typeface="+mn-lt"/>
          <a:ea typeface="+mn-ea"/>
          <a:cs typeface="+mn-cs"/>
        </a:defRPr>
      </a:lvl4pPr>
      <a:lvl5pPr marL="914377" indent="-342891" algn="l" defTabSz="914377" rtl="0" eaLnBrk="1" latinLnBrk="0" hangingPunct="1">
        <a:lnSpc>
          <a:spcPct val="100000"/>
        </a:lnSpc>
        <a:spcBef>
          <a:spcPts val="1200"/>
        </a:spcBef>
        <a:buClr>
          <a:schemeClr val="bg1"/>
        </a:buClr>
        <a:buFont typeface="Arial"/>
        <a:buChar char="•"/>
        <a:defRPr sz="2200" kern="1200" spc="0" baseline="0">
          <a:solidFill>
            <a:schemeClr val="bg1"/>
          </a:solidFill>
          <a:latin typeface="+mn-lt"/>
          <a:ea typeface="+mn-ea"/>
          <a:cs typeface="+mn-cs"/>
        </a:defRPr>
      </a:lvl5pPr>
      <a:lvl6pPr marL="1142971" indent="-342891" algn="l" defTabSz="914377" rtl="0" eaLnBrk="1" latinLnBrk="0" hangingPunct="1">
        <a:lnSpc>
          <a:spcPct val="100000"/>
        </a:lnSpc>
        <a:spcBef>
          <a:spcPts val="1200"/>
        </a:spcBef>
        <a:buFont typeface="Lucida Grande"/>
        <a:buChar char="-"/>
        <a:tabLst/>
        <a:defRPr sz="2200" kern="1200" spc="0">
          <a:solidFill>
            <a:srgbClr val="51534A"/>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240" userDrawn="1">
          <p15:clr>
            <a:srgbClr val="F26B43"/>
          </p15:clr>
        </p15:guide>
        <p15:guide id="6" orient="horz" pos="1152" userDrawn="1">
          <p15:clr>
            <a:srgbClr val="F26B43"/>
          </p15:clr>
        </p15:guide>
        <p15:guide id="7" orient="horz" pos="2160" userDrawn="1">
          <p15:clr>
            <a:srgbClr val="F26B43"/>
          </p15:clr>
        </p15:guide>
        <p15:guide id="9" pos="3984" userDrawn="1">
          <p15:clr>
            <a:srgbClr val="F26B43"/>
          </p15:clr>
        </p15:guide>
        <p15:guide id="10"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58116-9B86-43F5-BE29-174CAB36D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7FB4F3F-095A-4F06-8BB0-E375D60A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C6A4931-BAC6-42AA-845F-43F3B33D5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809B2-19A8-4FD4-A777-FFADFEA017E1}" type="datetimeFigureOut">
              <a:rPr lang="en-ZA" smtClean="0"/>
              <a:t>20/07/2020</a:t>
            </a:fld>
            <a:endParaRPr lang="en-ZA"/>
          </a:p>
        </p:txBody>
      </p:sp>
      <p:sp>
        <p:nvSpPr>
          <p:cNvPr id="5" name="Footer Placeholder 4">
            <a:extLst>
              <a:ext uri="{FF2B5EF4-FFF2-40B4-BE49-F238E27FC236}">
                <a16:creationId xmlns:a16="http://schemas.microsoft.com/office/drawing/2014/main" id="{871F5B1A-01B6-4406-A896-848B3A007C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77862666-6EE0-489B-B4B0-DD8E58057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9F625-7E4D-4B2D-8D6E-0A6F5113473B}" type="slidenum">
              <a:rPr lang="en-ZA" smtClean="0"/>
              <a:t>‹#›</a:t>
            </a:fld>
            <a:endParaRPr lang="en-ZA"/>
          </a:p>
        </p:txBody>
      </p:sp>
    </p:spTree>
    <p:extLst>
      <p:ext uri="{BB962C8B-B14F-4D97-AF65-F5344CB8AC3E}">
        <p14:creationId xmlns:p14="http://schemas.microsoft.com/office/powerpoint/2010/main" val="2130284340"/>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BEC069-DD9F-43E9-B2B2-DB076C659D1C}"/>
              </a:ext>
            </a:extLst>
          </p:cNvPr>
          <p:cNvSpPr/>
          <p:nvPr/>
        </p:nvSpPr>
        <p:spPr>
          <a:xfrm>
            <a:off x="2787247" y="2142121"/>
            <a:ext cx="6477106" cy="4485370"/>
          </a:xfrm>
          <a:prstGeom prst="rect">
            <a:avLst/>
          </a:prstGeom>
          <a:solidFill>
            <a:schemeClr val="bg2">
              <a:lumMod val="1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idx="4294967295"/>
          </p:nvPr>
        </p:nvSpPr>
        <p:spPr>
          <a:xfrm>
            <a:off x="380999" y="1569835"/>
            <a:ext cx="11430000" cy="1800200"/>
          </a:xfrm>
          <a:prstGeom prst="rect">
            <a:avLst/>
          </a:prstGeom>
        </p:spPr>
        <p:txBody>
          <a:bodyPr/>
          <a:lstStyle/>
          <a:p>
            <a:pPr algn="ctr"/>
            <a:br>
              <a:rPr lang="en-US" dirty="0">
                <a:solidFill>
                  <a:schemeClr val="tx1">
                    <a:lumMod val="75000"/>
                  </a:schemeClr>
                </a:solidFill>
              </a:rPr>
            </a:br>
            <a:endParaRPr lang="en-US" dirty="0">
              <a:solidFill>
                <a:schemeClr val="tx1">
                  <a:lumMod val="75000"/>
                </a:schemeClr>
              </a:solidFill>
            </a:endParaRPr>
          </a:p>
        </p:txBody>
      </p:sp>
      <p:sp>
        <p:nvSpPr>
          <p:cNvPr id="4" name="Title 1">
            <a:extLst>
              <a:ext uri="{FF2B5EF4-FFF2-40B4-BE49-F238E27FC236}">
                <a16:creationId xmlns:a16="http://schemas.microsoft.com/office/drawing/2014/main" id="{91A0ED44-00C6-44A3-BD18-A33AD7979ADB}"/>
              </a:ext>
            </a:extLst>
          </p:cNvPr>
          <p:cNvSpPr txBox="1">
            <a:spLocks/>
          </p:cNvSpPr>
          <p:nvPr/>
        </p:nvSpPr>
        <p:spPr bwMode="gray">
          <a:xfrm>
            <a:off x="2813754" y="49847"/>
            <a:ext cx="3912279" cy="870718"/>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4800" b="1" kern="1200" spc="-51" baseline="0">
                <a:solidFill>
                  <a:schemeClr val="bg1"/>
                </a:solidFill>
                <a:latin typeface="+mj-lt"/>
                <a:ea typeface="+mj-ea"/>
                <a:cs typeface="+mj-cs"/>
              </a:defRPr>
            </a:lvl1pPr>
          </a:lstStyle>
          <a:p>
            <a:r>
              <a:rPr lang="en-US" sz="6000" dirty="0">
                <a:solidFill>
                  <a:schemeClr val="accent3">
                    <a:lumMod val="50000"/>
                  </a:schemeClr>
                </a:solidFill>
              </a:rPr>
              <a:t>Web UIs</a:t>
            </a:r>
          </a:p>
        </p:txBody>
      </p:sp>
      <p:sp>
        <p:nvSpPr>
          <p:cNvPr id="5" name="Title 1">
            <a:extLst>
              <a:ext uri="{FF2B5EF4-FFF2-40B4-BE49-F238E27FC236}">
                <a16:creationId xmlns:a16="http://schemas.microsoft.com/office/drawing/2014/main" id="{859BE09C-87C6-4815-91DE-7DBB6043A2BE}"/>
              </a:ext>
            </a:extLst>
          </p:cNvPr>
          <p:cNvSpPr txBox="1">
            <a:spLocks/>
          </p:cNvSpPr>
          <p:nvPr/>
        </p:nvSpPr>
        <p:spPr bwMode="gray">
          <a:xfrm>
            <a:off x="22751" y="6505625"/>
            <a:ext cx="2112809" cy="243732"/>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4800" b="1" kern="1200" spc="-51" baseline="0">
                <a:solidFill>
                  <a:schemeClr val="bg1"/>
                </a:solidFill>
                <a:latin typeface="+mj-lt"/>
                <a:ea typeface="+mj-ea"/>
                <a:cs typeface="+mj-cs"/>
              </a:defRPr>
            </a:lvl1pPr>
          </a:lstStyle>
          <a:p>
            <a:r>
              <a:rPr lang="en-US" sz="1400" dirty="0">
                <a:solidFill>
                  <a:schemeClr val="tx1">
                    <a:lumMod val="75000"/>
                  </a:schemeClr>
                </a:solidFill>
              </a:rPr>
              <a:t>Works with </a:t>
            </a:r>
            <a:r>
              <a:rPr lang="en-US" sz="1400" dirty="0">
                <a:solidFill>
                  <a:schemeClr val="accent1">
                    <a:lumMod val="60000"/>
                    <a:lumOff val="40000"/>
                  </a:schemeClr>
                </a:solidFill>
              </a:rPr>
              <a:t>sage</a:t>
            </a:r>
            <a:r>
              <a:rPr lang="en-US" sz="1400" dirty="0"/>
              <a:t> </a:t>
            </a:r>
            <a:r>
              <a:rPr lang="en-US" sz="1400" b="0" dirty="0">
                <a:solidFill>
                  <a:schemeClr val="tx1">
                    <a:lumMod val="75000"/>
                  </a:schemeClr>
                </a:solidFill>
              </a:rPr>
              <a:t>300cloud</a:t>
            </a:r>
          </a:p>
        </p:txBody>
      </p:sp>
      <p:pic>
        <p:nvPicPr>
          <p:cNvPr id="7" name="Picture 6">
            <a:extLst>
              <a:ext uri="{FF2B5EF4-FFF2-40B4-BE49-F238E27FC236}">
                <a16:creationId xmlns:a16="http://schemas.microsoft.com/office/drawing/2014/main" id="{CEE3E9D1-E8DF-45C5-88D2-4CC6D72C3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4032" y="172563"/>
            <a:ext cx="2220481" cy="625287"/>
          </a:xfrm>
          <a:prstGeom prst="rect">
            <a:avLst/>
          </a:prstGeom>
        </p:spPr>
      </p:pic>
      <p:pic>
        <p:nvPicPr>
          <p:cNvPr id="6" name="Picture 5">
            <a:extLst>
              <a:ext uri="{FF2B5EF4-FFF2-40B4-BE49-F238E27FC236}">
                <a16:creationId xmlns:a16="http://schemas.microsoft.com/office/drawing/2014/main" id="{1B6AC013-B233-46A8-BEC9-E1BE49A29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548" y="1095064"/>
            <a:ext cx="3436901" cy="704112"/>
          </a:xfrm>
          <a:prstGeom prst="rect">
            <a:avLst/>
          </a:prstGeom>
        </p:spPr>
      </p:pic>
      <p:pic>
        <p:nvPicPr>
          <p:cNvPr id="9" name="Picture 8">
            <a:extLst>
              <a:ext uri="{FF2B5EF4-FFF2-40B4-BE49-F238E27FC236}">
                <a16:creationId xmlns:a16="http://schemas.microsoft.com/office/drawing/2014/main" id="{C37B5295-A5D4-47ED-960A-F070B6A6D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875" y="5298271"/>
            <a:ext cx="1982013" cy="579990"/>
          </a:xfrm>
          <a:prstGeom prst="rect">
            <a:avLst/>
          </a:prstGeom>
        </p:spPr>
      </p:pic>
      <p:pic>
        <p:nvPicPr>
          <p:cNvPr id="16" name="Picture 15">
            <a:extLst>
              <a:ext uri="{FF2B5EF4-FFF2-40B4-BE49-F238E27FC236}">
                <a16:creationId xmlns:a16="http://schemas.microsoft.com/office/drawing/2014/main" id="{A9691F5D-DB23-4D19-A005-A4A5C9FCF3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237" y="5327027"/>
            <a:ext cx="1861039" cy="522477"/>
          </a:xfrm>
          <a:prstGeom prst="rect">
            <a:avLst/>
          </a:prstGeom>
        </p:spPr>
      </p:pic>
      <p:pic>
        <p:nvPicPr>
          <p:cNvPr id="18" name="Picture 17">
            <a:extLst>
              <a:ext uri="{FF2B5EF4-FFF2-40B4-BE49-F238E27FC236}">
                <a16:creationId xmlns:a16="http://schemas.microsoft.com/office/drawing/2014/main" id="{A271F674-32C8-466A-8C6F-F48D61FEF1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52584" y="6505625"/>
            <a:ext cx="827596" cy="352375"/>
          </a:xfrm>
          <a:prstGeom prst="rect">
            <a:avLst/>
          </a:prstGeom>
        </p:spPr>
      </p:pic>
      <p:pic>
        <p:nvPicPr>
          <p:cNvPr id="10" name="Picture 9">
            <a:extLst>
              <a:ext uri="{FF2B5EF4-FFF2-40B4-BE49-F238E27FC236}">
                <a16:creationId xmlns:a16="http://schemas.microsoft.com/office/drawing/2014/main" id="{3550E431-B2F5-472C-9E05-567B5F2D1A61}"/>
              </a:ext>
            </a:extLst>
          </p:cNvPr>
          <p:cNvPicPr>
            <a:picLocks noChangeAspect="1"/>
          </p:cNvPicPr>
          <p:nvPr/>
        </p:nvPicPr>
        <p:blipFill>
          <a:blip r:embed="rId7"/>
          <a:stretch>
            <a:fillRect/>
          </a:stretch>
        </p:blipFill>
        <p:spPr>
          <a:xfrm>
            <a:off x="2813753" y="2158679"/>
            <a:ext cx="6450599" cy="4468812"/>
          </a:xfrm>
          <a:prstGeom prst="rect">
            <a:avLst/>
          </a:prstGeom>
        </p:spPr>
      </p:pic>
    </p:spTree>
    <p:extLst>
      <p:ext uri="{BB962C8B-B14F-4D97-AF65-F5344CB8AC3E}">
        <p14:creationId xmlns:p14="http://schemas.microsoft.com/office/powerpoint/2010/main" val="399199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75B0C-8914-4EBB-8E2A-75AA0037D710}"/>
              </a:ext>
            </a:extLst>
          </p:cNvPr>
          <p:cNvSpPr txBox="1"/>
          <p:nvPr/>
        </p:nvSpPr>
        <p:spPr>
          <a:xfrm>
            <a:off x="2639616" y="580121"/>
            <a:ext cx="7416824" cy="523220"/>
          </a:xfrm>
          <a:prstGeom prst="rect">
            <a:avLst/>
          </a:prstGeom>
          <a:noFill/>
        </p:spPr>
        <p:txBody>
          <a:bodyPr wrap="square" rtlCol="0">
            <a:spAutoFit/>
          </a:bodyPr>
          <a:lstStyle/>
          <a:p>
            <a:r>
              <a:rPr lang="en-ZA" sz="2800" b="1" dirty="0">
                <a:solidFill>
                  <a:srgbClr val="003349"/>
                </a:solidFill>
                <a:latin typeface="Verdana" panose="020B0604030504040204" pitchFamily="34" charset="0"/>
                <a:ea typeface="Verdana" panose="020B0604030504040204" pitchFamily="34" charset="0"/>
              </a:rPr>
              <a:t>Debugging and Problem Solving</a:t>
            </a:r>
          </a:p>
        </p:txBody>
      </p:sp>
      <p:sp>
        <p:nvSpPr>
          <p:cNvPr id="12" name="Title 1">
            <a:extLst>
              <a:ext uri="{FF2B5EF4-FFF2-40B4-BE49-F238E27FC236}">
                <a16:creationId xmlns:a16="http://schemas.microsoft.com/office/drawing/2014/main" id="{F061E848-F627-4405-B6AA-5224ACBF2292}"/>
              </a:ext>
            </a:extLst>
          </p:cNvPr>
          <p:cNvSpPr txBox="1">
            <a:spLocks/>
          </p:cNvSpPr>
          <p:nvPr/>
        </p:nvSpPr>
        <p:spPr bwMode="gray">
          <a:xfrm>
            <a:off x="2351584" y="1755290"/>
            <a:ext cx="7243482" cy="661720"/>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marL="0" marR="0" lvl="0" indent="0" algn="ctr" defTabSz="685783"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rPr>
              <a:t>Log Files</a:t>
            </a:r>
            <a:endParaRPr kumimoji="0" lang="en-GB"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7EF91E52-CB1E-4F3C-B489-854931BABCF4}"/>
              </a:ext>
            </a:extLst>
          </p:cNvPr>
          <p:cNvSpPr txBox="1"/>
          <p:nvPr/>
        </p:nvSpPr>
        <p:spPr>
          <a:xfrm>
            <a:off x="2812958" y="3068960"/>
            <a:ext cx="7243482" cy="2031325"/>
          </a:xfrm>
          <a:prstGeom prst="rect">
            <a:avLst/>
          </a:prstGeom>
          <a:noFill/>
        </p:spPr>
        <p:txBody>
          <a:bodyPr wrap="square" rtlCol="0">
            <a:spAutoFit/>
          </a:bodyPr>
          <a:lstStyle/>
          <a:p>
            <a:pPr lvl="0">
              <a:spcAft>
                <a:spcPts val="1800"/>
              </a:spcAft>
            </a:pPr>
            <a:r>
              <a:rPr lang="en-US" sz="3200" dirty="0">
                <a:solidFill>
                  <a:srgbClr val="003349"/>
                </a:solidFill>
              </a:rPr>
              <a:t>You will also find a log file under:</a:t>
            </a:r>
          </a:p>
          <a:p>
            <a:pPr marL="914389" lvl="1" indent="-457200">
              <a:spcAft>
                <a:spcPts val="1800"/>
              </a:spcAft>
              <a:buFont typeface="+mj-lt"/>
              <a:buAutoNum type="alphaLcParenR"/>
            </a:pPr>
            <a:r>
              <a:rPr lang="en-US" sz="3200" dirty="0">
                <a:solidFill>
                  <a:srgbClr val="003349"/>
                </a:solidFill>
              </a:rPr>
              <a:t>[program </a:t>
            </a:r>
            <a:r>
              <a:rPr lang="en-US" sz="3200" dirty="0" err="1">
                <a:solidFill>
                  <a:srgbClr val="003349"/>
                </a:solidFill>
              </a:rPr>
              <a:t>dir</a:t>
            </a:r>
            <a:r>
              <a:rPr lang="en-US" sz="3200" dirty="0">
                <a:solidFill>
                  <a:srgbClr val="003349"/>
                </a:solidFill>
              </a:rPr>
              <a:t>]\online\web\logs</a:t>
            </a:r>
          </a:p>
          <a:p>
            <a:pPr marL="914389" lvl="1" indent="-457200">
              <a:spcAft>
                <a:spcPts val="1800"/>
              </a:spcAft>
              <a:buFont typeface="+mj-lt"/>
              <a:buAutoNum type="alphaLcParenR"/>
            </a:pPr>
            <a:r>
              <a:rPr lang="en-US" sz="3200" dirty="0">
                <a:solidFill>
                  <a:srgbClr val="003349"/>
                </a:solidFill>
              </a:rPr>
              <a:t>[program </a:t>
            </a:r>
            <a:r>
              <a:rPr lang="en-US" sz="3200" dirty="0" err="1">
                <a:solidFill>
                  <a:srgbClr val="003349"/>
                </a:solidFill>
              </a:rPr>
              <a:t>dir</a:t>
            </a:r>
            <a:r>
              <a:rPr lang="en-US" sz="3200" dirty="0">
                <a:solidFill>
                  <a:srgbClr val="003349"/>
                </a:solidFill>
              </a:rPr>
              <a:t>]\online\worker\logs</a:t>
            </a:r>
            <a:endParaRPr kumimoji="0" lang="en-ZA" sz="3200" b="0" i="0" u="none" strike="noStrike" kern="1200" cap="none" spc="0" normalizeH="0" baseline="0" noProof="0" dirty="0">
              <a:ln>
                <a:noFill/>
              </a:ln>
              <a:solidFill>
                <a:srgbClr val="003349"/>
              </a:solidFill>
              <a:effectLst/>
              <a:uLnTx/>
              <a:uFillTx/>
              <a:latin typeface="Arial"/>
              <a:ea typeface="+mn-ea"/>
              <a:cs typeface="+mn-cs"/>
            </a:endParaRPr>
          </a:p>
        </p:txBody>
      </p:sp>
    </p:spTree>
    <p:extLst>
      <p:ext uri="{BB962C8B-B14F-4D97-AF65-F5344CB8AC3E}">
        <p14:creationId xmlns:p14="http://schemas.microsoft.com/office/powerpoint/2010/main" val="76026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6"/>
          <p:cNvSpPr txBox="1">
            <a:spLocks noChangeArrowheads="1"/>
          </p:cNvSpPr>
          <p:nvPr/>
        </p:nvSpPr>
        <p:spPr bwMode="auto">
          <a:xfrm>
            <a:off x="1595500" y="413921"/>
            <a:ext cx="9001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dirty="0">
                <a:solidFill>
                  <a:schemeClr val="bg2">
                    <a:lumMod val="10000"/>
                  </a:schemeClr>
                </a:solidFill>
              </a:rPr>
              <a:t>Sage </a:t>
            </a:r>
            <a:r>
              <a:rPr lang="en-US" altLang="en-US" sz="6000" dirty="0">
                <a:solidFill>
                  <a:srgbClr val="F58637"/>
                </a:solidFill>
              </a:rPr>
              <a:t>SDK </a:t>
            </a:r>
            <a:r>
              <a:rPr lang="en-US" altLang="en-US" sz="6000" dirty="0">
                <a:solidFill>
                  <a:schemeClr val="bg2">
                    <a:lumMod val="10000"/>
                  </a:schemeClr>
                </a:solidFill>
              </a:rPr>
              <a:t>Development</a:t>
            </a:r>
            <a:endParaRPr lang="en-ZA" altLang="en-US" sz="6000" dirty="0">
              <a:solidFill>
                <a:schemeClr val="bg2">
                  <a:lumMod val="10000"/>
                </a:schemeClr>
              </a:solidFill>
            </a:endParaRPr>
          </a:p>
        </p:txBody>
      </p:sp>
      <p:sp>
        <p:nvSpPr>
          <p:cNvPr id="10" name="Rectangle 9">
            <a:extLst>
              <a:ext uri="{FF2B5EF4-FFF2-40B4-BE49-F238E27FC236}">
                <a16:creationId xmlns:a16="http://schemas.microsoft.com/office/drawing/2014/main" id="{6ADA67E8-3191-49DF-B546-6251D338F016}"/>
              </a:ext>
            </a:extLst>
          </p:cNvPr>
          <p:cNvSpPr/>
          <p:nvPr/>
        </p:nvSpPr>
        <p:spPr>
          <a:xfrm>
            <a:off x="695400" y="1700808"/>
            <a:ext cx="5472608" cy="5755422"/>
          </a:xfrm>
          <a:prstGeom prst="rect">
            <a:avLst/>
          </a:prstGeom>
        </p:spPr>
        <p:txBody>
          <a:bodyPr wrap="square">
            <a:spAutoFit/>
          </a:bodyPr>
          <a:lstStyle/>
          <a:p>
            <a:pPr marL="342900" indent="-342900">
              <a:spcAft>
                <a:spcPts val="2400"/>
              </a:spcAft>
              <a:buFont typeface="Arial" panose="020B0604020202020204" pitchFamily="34" charset="0"/>
              <a:buChar char="•"/>
            </a:pPr>
            <a:r>
              <a:rPr lang="en-AU" sz="2400" dirty="0">
                <a:solidFill>
                  <a:schemeClr val="tx2"/>
                </a:solidFill>
                <a:latin typeface="Adelle Sans SAGE"/>
                <a:ea typeface="Calibri" panose="020F0502020204030204" pitchFamily="34" charset="0"/>
                <a:cs typeface="Times New Roman" panose="02020603050405020304" pitchFamily="18" charset="0"/>
              </a:rPr>
              <a:t>All Peresoft’s products have been developed using Java Script, C# and Razor Views (which are compiled).</a:t>
            </a:r>
          </a:p>
          <a:p>
            <a:pPr marL="342900" indent="-342900">
              <a:spcAft>
                <a:spcPts val="2400"/>
              </a:spcAft>
              <a:buFont typeface="Arial" panose="020B0604020202020204" pitchFamily="34" charset="0"/>
              <a:buChar char="•"/>
            </a:pPr>
            <a:r>
              <a:rPr lang="en-AU" sz="2400" dirty="0">
                <a:solidFill>
                  <a:schemeClr val="tx2"/>
                </a:solidFill>
                <a:latin typeface="Adelle Sans SAGE"/>
                <a:ea typeface="Calibri" panose="020F0502020204030204" pitchFamily="34" charset="0"/>
                <a:cs typeface="Times New Roman" panose="02020603050405020304" pitchFamily="18" charset="0"/>
              </a:rPr>
              <a:t>Features available to the Sage 300 products are also available to Peresoft products. E.g. Screen Customization, Web Services, etc. </a:t>
            </a:r>
          </a:p>
          <a:p>
            <a:pPr marL="342900" indent="-342900">
              <a:spcAft>
                <a:spcPts val="2400"/>
              </a:spcAft>
              <a:buFont typeface="Arial" panose="020B0604020202020204" pitchFamily="34" charset="0"/>
              <a:buChar char="•"/>
            </a:pPr>
            <a:r>
              <a:rPr lang="en-AU" sz="2400" dirty="0">
                <a:solidFill>
                  <a:schemeClr val="tx2"/>
                </a:solidFill>
                <a:latin typeface="Adelle Sans SAGE"/>
                <a:ea typeface="Calibri" panose="020F0502020204030204" pitchFamily="34" charset="0"/>
                <a:cs typeface="Times New Roman" panose="02020603050405020304" pitchFamily="18" charset="0"/>
              </a:rPr>
              <a:t>View architecture, developed and debugged through the years using C,  is used throughout Peresoft’s products.</a:t>
            </a:r>
          </a:p>
          <a:p>
            <a:pPr marL="342900" indent="-342900">
              <a:spcAft>
                <a:spcPts val="2400"/>
              </a:spcAft>
              <a:buFont typeface="Arial" panose="020B0604020202020204" pitchFamily="34" charset="0"/>
              <a:buChar char="•"/>
            </a:pPr>
            <a:endParaRPr lang="en-AU" sz="2400" dirty="0">
              <a:solidFill>
                <a:schemeClr val="tx2"/>
              </a:solidFill>
              <a:latin typeface="Adelle Sans SAGE"/>
              <a:ea typeface="Calibri" panose="020F0502020204030204" pitchFamily="34" charset="0"/>
              <a:cs typeface="Times New Roman" panose="02020603050405020304" pitchFamily="18" charset="0"/>
            </a:endParaRPr>
          </a:p>
          <a:p>
            <a:pPr marL="342900" indent="-342900">
              <a:spcAft>
                <a:spcPts val="2400"/>
              </a:spcAft>
              <a:buFont typeface="Arial" panose="020B0604020202020204" pitchFamily="34" charset="0"/>
              <a:buChar char="•"/>
            </a:pPr>
            <a:endParaRPr lang="en-AU" sz="2400" dirty="0">
              <a:solidFill>
                <a:schemeClr val="tx2"/>
              </a:solidFill>
              <a:latin typeface="Adelle Sans SAGE"/>
              <a:ea typeface="Calibri" panose="020F0502020204030204" pitchFamily="34" charset="0"/>
              <a:cs typeface="Times New Roman" panose="02020603050405020304" pitchFamily="18" charset="0"/>
            </a:endParaRPr>
          </a:p>
        </p:txBody>
      </p:sp>
      <p:pic>
        <p:nvPicPr>
          <p:cNvPr id="1026" name="Picture 2" descr="Image result for software development">
            <a:extLst>
              <a:ext uri="{FF2B5EF4-FFF2-40B4-BE49-F238E27FC236}">
                <a16:creationId xmlns:a16="http://schemas.microsoft.com/office/drawing/2014/main" id="{F9E8B880-56E2-47D8-8DA6-E892668E3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2492896"/>
            <a:ext cx="569469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66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BA50A5-0743-4B80-B571-2F3F624A16FB}"/>
              </a:ext>
            </a:extLst>
          </p:cNvPr>
          <p:cNvSpPr/>
          <p:nvPr/>
        </p:nvSpPr>
        <p:spPr>
          <a:xfrm>
            <a:off x="2279576" y="1623266"/>
            <a:ext cx="8013232" cy="384721"/>
          </a:xfrm>
          <a:prstGeom prst="rect">
            <a:avLst/>
          </a:prstGeom>
        </p:spPr>
        <p:txBody>
          <a:bodyPr wrap="square">
            <a:spAutoFit/>
          </a:bodyPr>
          <a:lstStyle/>
          <a:p>
            <a:r>
              <a:rPr lang="en-ZA" dirty="0">
                <a:solidFill>
                  <a:schemeClr val="bg2">
                    <a:lumMod val="10000"/>
                  </a:schemeClr>
                </a:solidFill>
              </a:rPr>
              <a:t>Data Integrity is secured because data</a:t>
            </a:r>
            <a:r>
              <a:rPr lang="en-AU" sz="1800" dirty="0">
                <a:solidFill>
                  <a:schemeClr val="tx2"/>
                </a:solidFill>
                <a:ea typeface="Calibri" panose="020F0502020204030204" pitchFamily="34" charset="0"/>
                <a:cs typeface="Times New Roman" panose="02020603050405020304" pitchFamily="18" charset="0"/>
              </a:rPr>
              <a:t> updates are always done via views</a:t>
            </a:r>
          </a:p>
        </p:txBody>
      </p:sp>
      <p:sp>
        <p:nvSpPr>
          <p:cNvPr id="3" name="TextBox 2">
            <a:extLst>
              <a:ext uri="{FF2B5EF4-FFF2-40B4-BE49-F238E27FC236}">
                <a16:creationId xmlns:a16="http://schemas.microsoft.com/office/drawing/2014/main" id="{5A0E9195-DA1F-4873-A9F6-D3A147482BA5}"/>
              </a:ext>
            </a:extLst>
          </p:cNvPr>
          <p:cNvSpPr txBox="1"/>
          <p:nvPr/>
        </p:nvSpPr>
        <p:spPr>
          <a:xfrm>
            <a:off x="2999656" y="908720"/>
            <a:ext cx="6846917" cy="523220"/>
          </a:xfrm>
          <a:prstGeom prst="rect">
            <a:avLst/>
          </a:prstGeom>
          <a:noFill/>
        </p:spPr>
        <p:txBody>
          <a:bodyPr wrap="square" rtlCol="0">
            <a:spAutoFit/>
          </a:bodyPr>
          <a:lstStyle/>
          <a:p>
            <a:r>
              <a:rPr lang="en-ZA" sz="2800" b="1" dirty="0">
                <a:solidFill>
                  <a:srgbClr val="003349"/>
                </a:solidFill>
                <a:latin typeface="Verdana" panose="020B0604030504040204" pitchFamily="34" charset="0"/>
                <a:ea typeface="Verdana" panose="020B0604030504040204" pitchFamily="34" charset="0"/>
              </a:rPr>
              <a:t>Database Updates Via the Views</a:t>
            </a:r>
          </a:p>
        </p:txBody>
      </p:sp>
      <p:pic>
        <p:nvPicPr>
          <p:cNvPr id="4" name="Picture 3">
            <a:extLst>
              <a:ext uri="{FF2B5EF4-FFF2-40B4-BE49-F238E27FC236}">
                <a16:creationId xmlns:a16="http://schemas.microsoft.com/office/drawing/2014/main" id="{942A1790-EF20-4FB6-9E17-0D6E27C94F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5822" y="2584036"/>
            <a:ext cx="4820356" cy="3706966"/>
          </a:xfrm>
          <a:prstGeom prst="rect">
            <a:avLst/>
          </a:prstGeom>
        </p:spPr>
      </p:pic>
    </p:spTree>
    <p:extLst>
      <p:ext uri="{BB962C8B-B14F-4D97-AF65-F5344CB8AC3E}">
        <p14:creationId xmlns:p14="http://schemas.microsoft.com/office/powerpoint/2010/main" val="47259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979B9-1F41-414D-88DD-E0B7E2158264}"/>
              </a:ext>
            </a:extLst>
          </p:cNvPr>
          <p:cNvSpPr txBox="1"/>
          <p:nvPr/>
        </p:nvSpPr>
        <p:spPr>
          <a:xfrm>
            <a:off x="2999657" y="908720"/>
            <a:ext cx="5328592" cy="523220"/>
          </a:xfrm>
          <a:prstGeom prst="rect">
            <a:avLst/>
          </a:prstGeom>
          <a:noFill/>
        </p:spPr>
        <p:txBody>
          <a:bodyPr wrap="square" rtlCol="0">
            <a:spAutoFit/>
          </a:bodyPr>
          <a:lstStyle/>
          <a:p>
            <a:r>
              <a:rPr lang="en-ZA" sz="2800" b="1" dirty="0">
                <a:solidFill>
                  <a:srgbClr val="003349"/>
                </a:solidFill>
                <a:latin typeface="Verdana" panose="020B0604030504040204" pitchFamily="34" charset="0"/>
                <a:ea typeface="Verdana" panose="020B0604030504040204" pitchFamily="34" charset="0"/>
              </a:rPr>
              <a:t>Advantages Using Views</a:t>
            </a:r>
          </a:p>
        </p:txBody>
      </p:sp>
      <p:sp>
        <p:nvSpPr>
          <p:cNvPr id="4" name="Rectangle 3">
            <a:extLst>
              <a:ext uri="{FF2B5EF4-FFF2-40B4-BE49-F238E27FC236}">
                <a16:creationId xmlns:a16="http://schemas.microsoft.com/office/drawing/2014/main" id="{27928EA8-C6DD-49B3-96E7-4ED8BD38AC6B}"/>
              </a:ext>
            </a:extLst>
          </p:cNvPr>
          <p:cNvSpPr/>
          <p:nvPr/>
        </p:nvSpPr>
        <p:spPr>
          <a:xfrm>
            <a:off x="1585328" y="1628800"/>
            <a:ext cx="9021344" cy="4165243"/>
          </a:xfrm>
          <a:prstGeom prst="rect">
            <a:avLst/>
          </a:prstGeom>
        </p:spPr>
        <p:txBody>
          <a:bodyPr wrap="square">
            <a:spAutoFit/>
          </a:bodyPr>
          <a:lstStyle/>
          <a:p>
            <a:pPr marL="342900" indent="-342900">
              <a:lnSpc>
                <a:spcPct val="250000"/>
              </a:lnSpc>
              <a:buFont typeface="Arial" panose="020B0604020202020204" pitchFamily="34" charset="0"/>
              <a:buChar char="•"/>
            </a:pPr>
            <a:r>
              <a:rPr lang="en-US" b="1" dirty="0">
                <a:solidFill>
                  <a:schemeClr val="bg2">
                    <a:lumMod val="10000"/>
                  </a:schemeClr>
                </a:solidFill>
              </a:rPr>
              <a:t>All database updates are processed via the views</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Views were developed in C, a language that never ages</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Over the years the views have been debugged</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Views don’t change except when new fields are added</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Overhead on the server is minimal</a:t>
            </a:r>
          </a:p>
          <a:p>
            <a:pPr marL="285750" indent="-285750">
              <a:lnSpc>
                <a:spcPct val="25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Processes, e.g. posting, are very efficient</a:t>
            </a:r>
          </a:p>
        </p:txBody>
      </p:sp>
    </p:spTree>
    <p:extLst>
      <p:ext uri="{BB962C8B-B14F-4D97-AF65-F5344CB8AC3E}">
        <p14:creationId xmlns:p14="http://schemas.microsoft.com/office/powerpoint/2010/main" val="347608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979B9-1F41-414D-88DD-E0B7E2158264}"/>
              </a:ext>
            </a:extLst>
          </p:cNvPr>
          <p:cNvSpPr txBox="1"/>
          <p:nvPr/>
        </p:nvSpPr>
        <p:spPr>
          <a:xfrm>
            <a:off x="2999656" y="908720"/>
            <a:ext cx="5616623" cy="523220"/>
          </a:xfrm>
          <a:prstGeom prst="rect">
            <a:avLst/>
          </a:prstGeom>
          <a:noFill/>
        </p:spPr>
        <p:txBody>
          <a:bodyPr wrap="square" rtlCol="0">
            <a:spAutoFit/>
          </a:bodyPr>
          <a:lstStyle/>
          <a:p>
            <a:r>
              <a:rPr lang="en-ZA" sz="2800" b="1" dirty="0">
                <a:solidFill>
                  <a:srgbClr val="003349"/>
                </a:solidFill>
                <a:latin typeface="Verdana" panose="020B0604030504040204" pitchFamily="34" charset="0"/>
                <a:ea typeface="Verdana" panose="020B0604030504040204" pitchFamily="34" charset="0"/>
              </a:rPr>
              <a:t>Advantages Using Web UIs</a:t>
            </a:r>
          </a:p>
        </p:txBody>
      </p:sp>
      <p:sp>
        <p:nvSpPr>
          <p:cNvPr id="4" name="Rectangle 3">
            <a:extLst>
              <a:ext uri="{FF2B5EF4-FFF2-40B4-BE49-F238E27FC236}">
                <a16:creationId xmlns:a16="http://schemas.microsoft.com/office/drawing/2014/main" id="{27928EA8-C6DD-49B3-96E7-4ED8BD38AC6B}"/>
              </a:ext>
            </a:extLst>
          </p:cNvPr>
          <p:cNvSpPr/>
          <p:nvPr/>
        </p:nvSpPr>
        <p:spPr>
          <a:xfrm>
            <a:off x="1343472" y="1988840"/>
            <a:ext cx="8784976" cy="3361177"/>
          </a:xfrm>
          <a:prstGeom prst="rect">
            <a:avLst/>
          </a:prstGeom>
        </p:spPr>
        <p:txBody>
          <a:bodyPr wrap="square">
            <a:spAutoFit/>
          </a:bodyPr>
          <a:lstStyle/>
          <a:p>
            <a:pPr marL="342900" indent="-342900">
              <a:lnSpc>
                <a:spcPct val="200000"/>
              </a:lnSpc>
              <a:buFont typeface="Arial" panose="020B0604020202020204" pitchFamily="34" charset="0"/>
              <a:buChar char="•"/>
            </a:pPr>
            <a:r>
              <a:rPr lang="en-US" b="1" dirty="0">
                <a:solidFill>
                  <a:schemeClr val="bg2">
                    <a:lumMod val="10000"/>
                  </a:schemeClr>
                </a:solidFill>
              </a:rPr>
              <a:t>Easy to install</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Only one installation for the client</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No workstation setup</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Use a browser from any computer, laptop, tablet, smartphone, etc.</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Perfect fit for the future</a:t>
            </a:r>
          </a:p>
          <a:p>
            <a:pPr marL="285750" indent="-285750">
              <a:lnSpc>
                <a:spcPct val="200000"/>
              </a:lnSpc>
              <a:buFont typeface="Arial" panose="020B0604020202020204" pitchFamily="34" charset="0"/>
              <a:buChar char="•"/>
            </a:pPr>
            <a:r>
              <a:rPr lang="en-US" sz="1800" b="1" dirty="0">
                <a:solidFill>
                  <a:schemeClr val="bg2">
                    <a:lumMod val="10000"/>
                  </a:schemeClr>
                </a:solidFill>
                <a:ea typeface="Calibri" panose="020F0502020204030204" pitchFamily="34" charset="0"/>
                <a:cs typeface="Times New Roman" panose="02020603050405020304" pitchFamily="18" charset="0"/>
              </a:rPr>
              <a:t>True 3 tier architecture</a:t>
            </a:r>
          </a:p>
        </p:txBody>
      </p:sp>
    </p:spTree>
    <p:extLst>
      <p:ext uri="{BB962C8B-B14F-4D97-AF65-F5344CB8AC3E}">
        <p14:creationId xmlns:p14="http://schemas.microsoft.com/office/powerpoint/2010/main" val="1151943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979B9-1F41-414D-88DD-E0B7E2158264}"/>
              </a:ext>
            </a:extLst>
          </p:cNvPr>
          <p:cNvSpPr txBox="1"/>
          <p:nvPr/>
        </p:nvSpPr>
        <p:spPr>
          <a:xfrm>
            <a:off x="1811524" y="836712"/>
            <a:ext cx="8568952" cy="523220"/>
          </a:xfrm>
          <a:prstGeom prst="rect">
            <a:avLst/>
          </a:prstGeom>
          <a:noFill/>
        </p:spPr>
        <p:txBody>
          <a:bodyPr wrap="square" rtlCol="0">
            <a:spAutoFit/>
          </a:bodyPr>
          <a:lstStyle/>
          <a:p>
            <a:r>
              <a:rPr lang="en-ZA" sz="2800" b="1" dirty="0">
                <a:solidFill>
                  <a:srgbClr val="003349"/>
                </a:solidFill>
                <a:latin typeface="Verdana" panose="020B0604030504040204" pitchFamily="34" charset="0"/>
                <a:ea typeface="Verdana" panose="020B0604030504040204" pitchFamily="34" charset="0"/>
              </a:rPr>
              <a:t>Tips and Advice For Entering Data, etc.</a:t>
            </a:r>
          </a:p>
        </p:txBody>
      </p:sp>
      <p:sp>
        <p:nvSpPr>
          <p:cNvPr id="4" name="Rectangle 3">
            <a:extLst>
              <a:ext uri="{FF2B5EF4-FFF2-40B4-BE49-F238E27FC236}">
                <a16:creationId xmlns:a16="http://schemas.microsoft.com/office/drawing/2014/main" id="{27928EA8-C6DD-49B3-96E7-4ED8BD38AC6B}"/>
              </a:ext>
            </a:extLst>
          </p:cNvPr>
          <p:cNvSpPr/>
          <p:nvPr/>
        </p:nvSpPr>
        <p:spPr>
          <a:xfrm>
            <a:off x="479376" y="1637383"/>
            <a:ext cx="11233248" cy="5238614"/>
          </a:xfrm>
          <a:prstGeom prst="rect">
            <a:avLst/>
          </a:prstGeom>
        </p:spPr>
        <p:txBody>
          <a:bodyPr wrap="square">
            <a:spAutoFit/>
          </a:bodyPr>
          <a:lstStyle/>
          <a:p>
            <a:pPr marL="342900" lvl="0" indent="-342900">
              <a:lnSpc>
                <a:spcPct val="200000"/>
              </a:lnSpc>
              <a:buFont typeface="Arial" panose="020B0604020202020204" pitchFamily="34" charset="0"/>
              <a:buChar char="•"/>
            </a:pPr>
            <a:r>
              <a:rPr lang="en-ZA" b="1" dirty="0">
                <a:solidFill>
                  <a:srgbClr val="003349"/>
                </a:solidFill>
              </a:rPr>
              <a:t>Do not create batches that are too large. </a:t>
            </a:r>
          </a:p>
          <a:p>
            <a:pPr marL="342900" lvl="0" indent="-342900">
              <a:lnSpc>
                <a:spcPct val="200000"/>
              </a:lnSpc>
              <a:buFont typeface="Arial" panose="020B0604020202020204" pitchFamily="34" charset="0"/>
              <a:buChar char="•"/>
            </a:pPr>
            <a:r>
              <a:rPr lang="en-ZA" b="1" dirty="0">
                <a:solidFill>
                  <a:srgbClr val="003349"/>
                </a:solidFill>
              </a:rPr>
              <a:t>When entering many detail lines, save regularly. For example, if you are entering 20 detail lines, save after 5, 10, 15, 20. If the browser stops working or the internet disconnects you could lose anything that is not saved. This also applies to allocations and adjustments.</a:t>
            </a:r>
          </a:p>
          <a:p>
            <a:pPr marL="342900" lvl="0" indent="-342900">
              <a:lnSpc>
                <a:spcPct val="200000"/>
              </a:lnSpc>
              <a:buFont typeface="Arial" panose="020B0604020202020204" pitchFamily="34" charset="0"/>
              <a:buChar char="•"/>
            </a:pPr>
            <a:r>
              <a:rPr lang="en-ZA" b="1" dirty="0">
                <a:solidFill>
                  <a:srgbClr val="003349"/>
                </a:solidFill>
              </a:rPr>
              <a:t>Make sure the user always closes the UI properly and does not just close the browser.</a:t>
            </a:r>
          </a:p>
          <a:p>
            <a:pPr marL="342900" lvl="0" indent="-342900">
              <a:lnSpc>
                <a:spcPct val="200000"/>
              </a:lnSpc>
              <a:buFont typeface="Arial" panose="020B0604020202020204" pitchFamily="34" charset="0"/>
              <a:buChar char="•"/>
            </a:pPr>
            <a:r>
              <a:rPr lang="en-ZA" b="1" dirty="0">
                <a:solidFill>
                  <a:srgbClr val="003349"/>
                </a:solidFill>
              </a:rPr>
              <a:t>Get the user to log out correctly from the company. </a:t>
            </a:r>
          </a:p>
          <a:p>
            <a:pPr marL="342900" lvl="0" indent="-342900">
              <a:lnSpc>
                <a:spcPct val="200000"/>
              </a:lnSpc>
              <a:buFont typeface="Arial" panose="020B0604020202020204" pitchFamily="34" charset="0"/>
              <a:buChar char="•"/>
            </a:pPr>
            <a:r>
              <a:rPr lang="en-ZA" b="1" dirty="0">
                <a:solidFill>
                  <a:srgbClr val="003349"/>
                </a:solidFill>
              </a:rPr>
              <a:t>If the user gets up from the computer tell them to logout. If they don’t the program will timeout and log them out automatically. All work will also be lost.</a:t>
            </a:r>
          </a:p>
          <a:p>
            <a:pPr>
              <a:lnSpc>
                <a:spcPct val="200000"/>
              </a:lnSpc>
            </a:pPr>
            <a:endParaRPr lang="en-US" sz="1800" b="1" dirty="0">
              <a:solidFill>
                <a:srgbClr val="003349"/>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70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51384" y="3261262"/>
            <a:ext cx="11430000" cy="949147"/>
          </a:xfrm>
          <a:prstGeom prst="rect">
            <a:avLst/>
          </a:prstGeom>
        </p:spPr>
        <p:txBody>
          <a:bodyPr/>
          <a:lstStyle/>
          <a:p>
            <a:pPr algn="ctr"/>
            <a:r>
              <a:rPr lang="en-US" dirty="0">
                <a:solidFill>
                  <a:schemeClr val="tx1">
                    <a:lumMod val="75000"/>
                  </a:schemeClr>
                </a:solidFill>
              </a:rPr>
              <a:t>Thank You for Your Support</a:t>
            </a:r>
          </a:p>
        </p:txBody>
      </p:sp>
      <p:sp>
        <p:nvSpPr>
          <p:cNvPr id="4" name="Title 1">
            <a:extLst>
              <a:ext uri="{FF2B5EF4-FFF2-40B4-BE49-F238E27FC236}">
                <a16:creationId xmlns:a16="http://schemas.microsoft.com/office/drawing/2014/main" id="{91A0ED44-00C6-44A3-BD18-A33AD7979ADB}"/>
              </a:ext>
            </a:extLst>
          </p:cNvPr>
          <p:cNvSpPr txBox="1">
            <a:spLocks/>
          </p:cNvSpPr>
          <p:nvPr/>
        </p:nvSpPr>
        <p:spPr bwMode="gray">
          <a:xfrm>
            <a:off x="3025528" y="0"/>
            <a:ext cx="6140941" cy="1322959"/>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4800" b="1" kern="1200" spc="-51" baseline="0">
                <a:solidFill>
                  <a:schemeClr val="bg1"/>
                </a:solidFill>
                <a:latin typeface="+mj-lt"/>
                <a:ea typeface="+mj-ea"/>
                <a:cs typeface="+mj-cs"/>
              </a:defRPr>
            </a:lvl1pPr>
          </a:lstStyle>
          <a:p>
            <a:r>
              <a:rPr lang="en-US" sz="8000" dirty="0">
                <a:solidFill>
                  <a:schemeClr val="accent3">
                    <a:lumMod val="50000"/>
                  </a:schemeClr>
                </a:solidFill>
              </a:rPr>
              <a:t>Web UIs</a:t>
            </a:r>
          </a:p>
        </p:txBody>
      </p:sp>
      <p:sp>
        <p:nvSpPr>
          <p:cNvPr id="5" name="Title 1">
            <a:extLst>
              <a:ext uri="{FF2B5EF4-FFF2-40B4-BE49-F238E27FC236}">
                <a16:creationId xmlns:a16="http://schemas.microsoft.com/office/drawing/2014/main" id="{859BE09C-87C6-4815-91DE-7DBB6043A2BE}"/>
              </a:ext>
            </a:extLst>
          </p:cNvPr>
          <p:cNvSpPr txBox="1">
            <a:spLocks/>
          </p:cNvSpPr>
          <p:nvPr/>
        </p:nvSpPr>
        <p:spPr bwMode="gray">
          <a:xfrm>
            <a:off x="551384" y="6148712"/>
            <a:ext cx="11430000" cy="504056"/>
          </a:xfrm>
          <a:prstGeom prst="rect">
            <a:avLst/>
          </a:prstGeom>
        </p:spPr>
        <p:txBody>
          <a:bodyPr vert="horz" lIns="0" tIns="0" rIns="0" bIns="0" rtlCol="0" anchor="t" anchorCtr="0">
            <a:noAutofit/>
          </a:bodyPr>
          <a:lstStyle>
            <a:lvl1pPr algn="ctr" defTabSz="914377" rtl="0" eaLnBrk="1" latinLnBrk="0" hangingPunct="1">
              <a:lnSpc>
                <a:spcPct val="100000"/>
              </a:lnSpc>
              <a:spcBef>
                <a:spcPct val="0"/>
              </a:spcBef>
              <a:buNone/>
              <a:defRPr sz="4800" b="1" kern="1200" spc="-51" baseline="0">
                <a:solidFill>
                  <a:schemeClr val="bg1"/>
                </a:solidFill>
                <a:latin typeface="+mj-lt"/>
                <a:ea typeface="+mj-ea"/>
                <a:cs typeface="+mj-cs"/>
              </a:defRPr>
            </a:lvl1pPr>
          </a:lstStyle>
          <a:p>
            <a:r>
              <a:rPr lang="en-US" sz="3200" dirty="0">
                <a:solidFill>
                  <a:schemeClr val="tx1">
                    <a:lumMod val="75000"/>
                  </a:schemeClr>
                </a:solidFill>
              </a:rPr>
              <a:t>Works with </a:t>
            </a:r>
            <a:r>
              <a:rPr lang="en-US" sz="3200" dirty="0">
                <a:solidFill>
                  <a:schemeClr val="accent1">
                    <a:lumMod val="60000"/>
                    <a:lumOff val="40000"/>
                  </a:schemeClr>
                </a:solidFill>
              </a:rPr>
              <a:t>sage</a:t>
            </a:r>
            <a:r>
              <a:rPr lang="en-US" sz="3200" dirty="0"/>
              <a:t> </a:t>
            </a:r>
            <a:r>
              <a:rPr lang="en-US" sz="3200" dirty="0">
                <a:solidFill>
                  <a:schemeClr val="tx1">
                    <a:lumMod val="75000"/>
                  </a:schemeClr>
                </a:solidFill>
              </a:rPr>
              <a:t>300cloud</a:t>
            </a:r>
          </a:p>
        </p:txBody>
      </p:sp>
      <p:pic>
        <p:nvPicPr>
          <p:cNvPr id="7" name="Picture 6">
            <a:extLst>
              <a:ext uri="{FF2B5EF4-FFF2-40B4-BE49-F238E27FC236}">
                <a16:creationId xmlns:a16="http://schemas.microsoft.com/office/drawing/2014/main" id="{CEE3E9D1-E8DF-45C5-88D2-4CC6D72C3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757" y="1339046"/>
            <a:ext cx="2220481" cy="625287"/>
          </a:xfrm>
          <a:prstGeom prst="rect">
            <a:avLst/>
          </a:prstGeom>
        </p:spPr>
      </p:pic>
      <p:pic>
        <p:nvPicPr>
          <p:cNvPr id="8" name="Picture 7">
            <a:extLst>
              <a:ext uri="{FF2B5EF4-FFF2-40B4-BE49-F238E27FC236}">
                <a16:creationId xmlns:a16="http://schemas.microsoft.com/office/drawing/2014/main" id="{908F658F-22D8-484B-8084-663F1588FA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9072" y="6201825"/>
            <a:ext cx="1541108" cy="656175"/>
          </a:xfrm>
          <a:prstGeom prst="rect">
            <a:avLst/>
          </a:prstGeom>
        </p:spPr>
      </p:pic>
    </p:spTree>
    <p:extLst>
      <p:ext uri="{BB962C8B-B14F-4D97-AF65-F5344CB8AC3E}">
        <p14:creationId xmlns:p14="http://schemas.microsoft.com/office/powerpoint/2010/main" val="99437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1A32-3C89-4D7F-9EA1-133670CB72E1}"/>
              </a:ext>
            </a:extLst>
          </p:cNvPr>
          <p:cNvSpPr txBox="1">
            <a:spLocks/>
          </p:cNvSpPr>
          <p:nvPr/>
        </p:nvSpPr>
        <p:spPr bwMode="gray">
          <a:xfrm>
            <a:off x="2474259" y="448056"/>
            <a:ext cx="7243482" cy="487362"/>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marL="0" marR="0" lvl="0" indent="0" algn="ctr" defTabSz="685783"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rPr>
              <a:t>Cashbook Web Screens for Sage 300cloud Version 2020 Compatibility</a:t>
            </a:r>
            <a:endParaRPr kumimoji="0" lang="en-GB"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4F2B1C57-8AB6-4E9A-840B-6F91FA7E7F9B}"/>
              </a:ext>
            </a:extLst>
          </p:cNvPr>
          <p:cNvSpPr txBox="1"/>
          <p:nvPr/>
        </p:nvSpPr>
        <p:spPr>
          <a:xfrm>
            <a:off x="1487488" y="1628800"/>
            <a:ext cx="9577064" cy="4185441"/>
          </a:xfrm>
          <a:prstGeom prst="rect">
            <a:avLst/>
          </a:prstGeom>
          <a:noFill/>
        </p:spPr>
        <p:txBody>
          <a:bodyPr wrap="square" rtlCol="0">
            <a:spAutoFit/>
          </a:bodyPr>
          <a:lstStyle/>
          <a:p>
            <a:pPr marL="342900" indent="-342900">
              <a:lnSpc>
                <a:spcPct val="150000"/>
              </a:lnSpc>
              <a:spcAft>
                <a:spcPts val="2400"/>
              </a:spcAft>
              <a:buFont typeface="Arial" panose="020B0604020202020204" pitchFamily="34" charset="0"/>
              <a:buChar char="•"/>
            </a:pPr>
            <a:r>
              <a:rPr lang="en-US" b="1" dirty="0">
                <a:solidFill>
                  <a:schemeClr val="tx2"/>
                </a:solidFill>
              </a:rPr>
              <a:t>Compatible with Sage 300cloud 2020 PU2</a:t>
            </a:r>
          </a:p>
          <a:p>
            <a:pPr marL="342900" indent="-342900">
              <a:lnSpc>
                <a:spcPct val="150000"/>
              </a:lnSpc>
              <a:spcAft>
                <a:spcPts val="2400"/>
              </a:spcAft>
              <a:buFont typeface="Arial" panose="020B0604020202020204" pitchFamily="34" charset="0"/>
              <a:buChar char="•"/>
            </a:pPr>
            <a:r>
              <a:rPr lang="en-ZA" b="1" dirty="0">
                <a:solidFill>
                  <a:schemeClr val="tx2"/>
                </a:solidFill>
              </a:rPr>
              <a:t>Updates will be released for the current version of Sage 300cloud only so keep the client up to date with the current version and latest PUs</a:t>
            </a:r>
          </a:p>
          <a:p>
            <a:pPr marL="342900" indent="-342900">
              <a:lnSpc>
                <a:spcPct val="150000"/>
              </a:lnSpc>
              <a:spcBef>
                <a:spcPts val="600"/>
              </a:spcBef>
              <a:spcAft>
                <a:spcPts val="2400"/>
              </a:spcAft>
              <a:buFont typeface="Arial" panose="020B0604020202020204" pitchFamily="34" charset="0"/>
              <a:buChar char="•"/>
            </a:pPr>
            <a:r>
              <a:rPr lang="en-ZA" b="1" dirty="0">
                <a:solidFill>
                  <a:schemeClr val="tx2"/>
                </a:solidFill>
              </a:rPr>
              <a:t>Peresoft cloud products do not replace Peresoft on-premise products. You need certain UIs as well as the current views.</a:t>
            </a:r>
            <a:r>
              <a:rPr lang="en-US" b="1" dirty="0">
                <a:solidFill>
                  <a:schemeClr val="tx2"/>
                </a:solidFill>
              </a:rPr>
              <a:t> </a:t>
            </a:r>
          </a:p>
          <a:p>
            <a:pPr marL="342900" indent="-342900">
              <a:lnSpc>
                <a:spcPct val="150000"/>
              </a:lnSpc>
              <a:spcBef>
                <a:spcPts val="600"/>
              </a:spcBef>
              <a:spcAft>
                <a:spcPts val="2400"/>
              </a:spcAft>
              <a:buFont typeface="Arial" panose="020B0604020202020204" pitchFamily="34" charset="0"/>
              <a:buChar char="•"/>
            </a:pPr>
            <a:r>
              <a:rPr lang="en-US" b="1" dirty="0">
                <a:solidFill>
                  <a:schemeClr val="tx2"/>
                </a:solidFill>
              </a:rPr>
              <a:t>Make sure your web browser is up to date to ensure your browser versions are compatible with Sage 300cloud.</a:t>
            </a:r>
            <a:endParaRPr lang="en-ZA" b="1" dirty="0">
              <a:solidFill>
                <a:schemeClr val="tx2"/>
              </a:solidFill>
            </a:endParaRPr>
          </a:p>
        </p:txBody>
      </p:sp>
    </p:spTree>
    <p:extLst>
      <p:ext uri="{BB962C8B-B14F-4D97-AF65-F5344CB8AC3E}">
        <p14:creationId xmlns:p14="http://schemas.microsoft.com/office/powerpoint/2010/main" val="357293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1A32-3C89-4D7F-9EA1-133670CB72E1}"/>
              </a:ext>
            </a:extLst>
          </p:cNvPr>
          <p:cNvSpPr txBox="1">
            <a:spLocks/>
          </p:cNvSpPr>
          <p:nvPr/>
        </p:nvSpPr>
        <p:spPr bwMode="gray">
          <a:xfrm>
            <a:off x="2474259" y="448056"/>
            <a:ext cx="7243482" cy="532672"/>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ZA" sz="2800" dirty="0">
                <a:solidFill>
                  <a:srgbClr val="003349"/>
                </a:solidFill>
                <a:latin typeface="Verdana" panose="020B0604030504040204" pitchFamily="34" charset="0"/>
                <a:ea typeface="Verdana" panose="020B0604030504040204" pitchFamily="34" charset="0"/>
                <a:cs typeface="Verdana" panose="020B0604030504040204" pitchFamily="34" charset="0"/>
              </a:rPr>
              <a:t>Software Licensing Requirements</a:t>
            </a:r>
            <a:endParaRPr kumimoji="0" lang="en-GB"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4F2B1C57-8AB6-4E9A-840B-6F91FA7E7F9B}"/>
              </a:ext>
            </a:extLst>
          </p:cNvPr>
          <p:cNvSpPr txBox="1"/>
          <p:nvPr/>
        </p:nvSpPr>
        <p:spPr>
          <a:xfrm>
            <a:off x="1559496" y="2132856"/>
            <a:ext cx="10225136" cy="2494594"/>
          </a:xfrm>
          <a:prstGeom prst="rect">
            <a:avLst/>
          </a:prstGeom>
          <a:noFill/>
        </p:spPr>
        <p:txBody>
          <a:bodyPr wrap="square" rtlCol="0">
            <a:spAutoFit/>
          </a:bodyPr>
          <a:lstStyle/>
          <a:p>
            <a:pPr marL="342900" lvl="0" indent="-342900">
              <a:lnSpc>
                <a:spcPct val="200000"/>
              </a:lnSpc>
              <a:spcBef>
                <a:spcPts val="600"/>
              </a:spcBef>
              <a:buFont typeface="Arial" panose="020B0604020202020204" pitchFamily="34" charset="0"/>
              <a:buChar char="•"/>
            </a:pPr>
            <a:r>
              <a:rPr lang="en-US" dirty="0">
                <a:solidFill>
                  <a:schemeClr val="tx2"/>
                </a:solidFill>
              </a:rPr>
              <a:t>The installed version must Sage 300cloud PU2</a:t>
            </a:r>
          </a:p>
          <a:p>
            <a:pPr marL="342900" lvl="0" indent="-342900">
              <a:lnSpc>
                <a:spcPct val="200000"/>
              </a:lnSpc>
              <a:spcBef>
                <a:spcPts val="600"/>
              </a:spcBef>
              <a:buFont typeface="Arial" panose="020B0604020202020204" pitchFamily="34" charset="0"/>
              <a:buChar char="•"/>
            </a:pPr>
            <a:r>
              <a:rPr lang="en-US" dirty="0">
                <a:solidFill>
                  <a:schemeClr val="tx2"/>
                </a:solidFill>
              </a:rPr>
              <a:t>Only current versions of the Web Screens will be supported. </a:t>
            </a:r>
          </a:p>
          <a:p>
            <a:pPr marL="342900" lvl="0" indent="-342900">
              <a:lnSpc>
                <a:spcPct val="200000"/>
              </a:lnSpc>
              <a:spcBef>
                <a:spcPts val="600"/>
              </a:spcBef>
              <a:buFont typeface="Arial" panose="020B0604020202020204" pitchFamily="34" charset="0"/>
              <a:buChar char="•"/>
            </a:pPr>
            <a:r>
              <a:rPr lang="en-US" dirty="0">
                <a:solidFill>
                  <a:schemeClr val="tx2"/>
                </a:solidFill>
              </a:rPr>
              <a:t>Software Assurance must be current at all times. </a:t>
            </a:r>
            <a:br>
              <a:rPr lang="en-US" dirty="0">
                <a:solidFill>
                  <a:schemeClr val="tx2"/>
                </a:solidFill>
              </a:rPr>
            </a:br>
            <a:r>
              <a:rPr lang="en-US" dirty="0">
                <a:solidFill>
                  <a:schemeClr val="tx2"/>
                </a:solidFill>
              </a:rPr>
              <a:t>The Peresoft licenses will expire so client must keep Software Assurance current</a:t>
            </a:r>
          </a:p>
        </p:txBody>
      </p:sp>
    </p:spTree>
    <p:extLst>
      <p:ext uri="{BB962C8B-B14F-4D97-AF65-F5344CB8AC3E}">
        <p14:creationId xmlns:p14="http://schemas.microsoft.com/office/powerpoint/2010/main" val="290925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1A32-3C89-4D7F-9EA1-133670CB72E1}"/>
              </a:ext>
            </a:extLst>
          </p:cNvPr>
          <p:cNvSpPr txBox="1">
            <a:spLocks/>
          </p:cNvSpPr>
          <p:nvPr/>
        </p:nvSpPr>
        <p:spPr bwMode="gray">
          <a:xfrm>
            <a:off x="2423592" y="692696"/>
            <a:ext cx="7243482" cy="487362"/>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marL="0" marR="0" lvl="0" indent="0" algn="ctr" defTabSz="685783"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rPr>
              <a:t>Files to Install </a:t>
            </a:r>
            <a:r>
              <a:rPr lang="en-ZA" sz="2800" dirty="0">
                <a:solidFill>
                  <a:srgbClr val="003349"/>
                </a:solidFill>
                <a:latin typeface="Verdana" panose="020B0604030504040204" pitchFamily="34" charset="0"/>
                <a:ea typeface="Verdana" panose="020B0604030504040204" pitchFamily="34" charset="0"/>
                <a:cs typeface="Verdana" panose="020B0604030504040204" pitchFamily="34" charset="0"/>
              </a:rPr>
              <a:t>Version 2020 </a:t>
            </a:r>
            <a:endParaRPr kumimoji="0" lang="en-GB"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4F2B1C57-8AB6-4E9A-840B-6F91FA7E7F9B}"/>
              </a:ext>
            </a:extLst>
          </p:cNvPr>
          <p:cNvSpPr txBox="1"/>
          <p:nvPr/>
        </p:nvSpPr>
        <p:spPr>
          <a:xfrm>
            <a:off x="2351584" y="1988840"/>
            <a:ext cx="8496944" cy="3159519"/>
          </a:xfrm>
          <a:prstGeom prst="rect">
            <a:avLst/>
          </a:prstGeom>
          <a:noFill/>
        </p:spPr>
        <p:txBody>
          <a:bodyPr wrap="square" rtlCol="0">
            <a:spAutoFit/>
          </a:bodyPr>
          <a:lstStyle/>
          <a:p>
            <a:pPr>
              <a:spcAft>
                <a:spcPts val="2400"/>
              </a:spcAft>
            </a:pPr>
            <a:r>
              <a:rPr lang="en-US" sz="2800" dirty="0">
                <a:solidFill>
                  <a:schemeClr val="tx2"/>
                </a:solidFill>
              </a:rPr>
              <a:t>Install the following two files on the client’s server logged in as Administrator</a:t>
            </a:r>
          </a:p>
          <a:p>
            <a:pPr marL="342900" indent="-342900">
              <a:lnSpc>
                <a:spcPct val="200000"/>
              </a:lnSpc>
              <a:spcAft>
                <a:spcPts val="2400"/>
              </a:spcAft>
              <a:buFont typeface="Arial" panose="020B0604020202020204" pitchFamily="34" charset="0"/>
              <a:buChar char="•"/>
            </a:pPr>
            <a:r>
              <a:rPr lang="en-US" sz="2800" dirty="0">
                <a:solidFill>
                  <a:schemeClr val="tx2"/>
                </a:solidFill>
              </a:rPr>
              <a:t>17000.exe 	Peresoft Cashbook 2020.2 </a:t>
            </a:r>
          </a:p>
          <a:p>
            <a:pPr marL="342900" indent="-342900">
              <a:lnSpc>
                <a:spcPct val="200000"/>
              </a:lnSpc>
              <a:spcAft>
                <a:spcPts val="2400"/>
              </a:spcAft>
              <a:buFont typeface="Arial" panose="020B0604020202020204" pitchFamily="34" charset="0"/>
              <a:buChar char="•"/>
            </a:pPr>
            <a:r>
              <a:rPr lang="en-US" sz="2800" dirty="0">
                <a:solidFill>
                  <a:schemeClr val="tx2"/>
                </a:solidFill>
              </a:rPr>
              <a:t>17700.exe	All Peresoft Products Web UIs</a:t>
            </a:r>
          </a:p>
        </p:txBody>
      </p:sp>
    </p:spTree>
    <p:extLst>
      <p:ext uri="{BB962C8B-B14F-4D97-AF65-F5344CB8AC3E}">
        <p14:creationId xmlns:p14="http://schemas.microsoft.com/office/powerpoint/2010/main" val="175533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1A32-3C89-4D7F-9EA1-133670CB72E1}"/>
              </a:ext>
            </a:extLst>
          </p:cNvPr>
          <p:cNvSpPr txBox="1">
            <a:spLocks/>
          </p:cNvSpPr>
          <p:nvPr/>
        </p:nvSpPr>
        <p:spPr bwMode="gray">
          <a:xfrm>
            <a:off x="1847528" y="448056"/>
            <a:ext cx="7870213" cy="892712"/>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ZA" sz="2800" dirty="0">
                <a:solidFill>
                  <a:srgbClr val="003349"/>
                </a:solidFill>
                <a:latin typeface="Verdana" panose="020B0604030504040204" pitchFamily="34" charset="0"/>
                <a:ea typeface="Verdana" panose="020B0604030504040204" pitchFamily="34" charset="0"/>
                <a:cs typeface="Verdana" panose="020B0604030504040204" pitchFamily="34" charset="0"/>
              </a:rPr>
              <a:t>Installing Cashbook for Sage 300cloud</a:t>
            </a:r>
            <a:endParaRPr kumimoji="0" lang="en-GB"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4F2B1C57-8AB6-4E9A-840B-6F91FA7E7F9B}"/>
              </a:ext>
            </a:extLst>
          </p:cNvPr>
          <p:cNvSpPr txBox="1"/>
          <p:nvPr/>
        </p:nvSpPr>
        <p:spPr>
          <a:xfrm>
            <a:off x="191344" y="2348880"/>
            <a:ext cx="6480720" cy="3250890"/>
          </a:xfrm>
          <a:prstGeom prst="rect">
            <a:avLst/>
          </a:prstGeom>
          <a:noFill/>
        </p:spPr>
        <p:txBody>
          <a:bodyPr wrap="square" rtlCol="0">
            <a:spAutoFit/>
          </a:bodyPr>
          <a:lstStyle/>
          <a:p>
            <a:pPr marL="342900" lvl="0" indent="-342900">
              <a:lnSpc>
                <a:spcPct val="200000"/>
              </a:lnSpc>
              <a:spcBef>
                <a:spcPts val="600"/>
              </a:spcBef>
              <a:buFont typeface="Arial" panose="020B0604020202020204" pitchFamily="34" charset="0"/>
              <a:buChar char="•"/>
            </a:pPr>
            <a:r>
              <a:rPr lang="en-US" dirty="0">
                <a:solidFill>
                  <a:schemeClr val="tx2"/>
                </a:solidFill>
              </a:rPr>
              <a:t>Cashbook On-premise 2020.2 -17000.exe </a:t>
            </a:r>
          </a:p>
          <a:p>
            <a:pPr marL="342900" lvl="0" indent="-342900">
              <a:lnSpc>
                <a:spcPct val="200000"/>
              </a:lnSpc>
              <a:spcBef>
                <a:spcPts val="600"/>
              </a:spcBef>
              <a:buFont typeface="Arial" panose="020B0604020202020204" pitchFamily="34" charset="0"/>
              <a:buChar char="•"/>
            </a:pPr>
            <a:r>
              <a:rPr lang="en-US" dirty="0">
                <a:solidFill>
                  <a:schemeClr val="tx2"/>
                </a:solidFill>
              </a:rPr>
              <a:t>Run the Peresoft Web UI install - 17700.exe</a:t>
            </a:r>
          </a:p>
          <a:p>
            <a:pPr marL="342900" lvl="0" indent="-342900">
              <a:lnSpc>
                <a:spcPct val="200000"/>
              </a:lnSpc>
              <a:spcBef>
                <a:spcPts val="600"/>
              </a:spcBef>
              <a:buFont typeface="Arial" panose="020B0604020202020204" pitchFamily="34" charset="0"/>
              <a:buChar char="•"/>
            </a:pPr>
            <a:r>
              <a:rPr lang="en-US" dirty="0">
                <a:solidFill>
                  <a:schemeClr val="tx2"/>
                </a:solidFill>
              </a:rPr>
              <a:t>Install Cashbook WebUIs for Sage 300cloud</a:t>
            </a:r>
          </a:p>
          <a:p>
            <a:pPr marL="342900" lvl="0" indent="-342900">
              <a:lnSpc>
                <a:spcPct val="200000"/>
              </a:lnSpc>
              <a:spcBef>
                <a:spcPts val="600"/>
              </a:spcBef>
              <a:buFont typeface="Arial" panose="020B0604020202020204" pitchFamily="34" charset="0"/>
              <a:buChar char="•"/>
            </a:pPr>
            <a:r>
              <a:rPr lang="en-US" dirty="0">
                <a:solidFill>
                  <a:schemeClr val="tx2"/>
                </a:solidFill>
              </a:rPr>
              <a:t>Install Rec</a:t>
            </a:r>
            <a:r>
              <a:rPr lang="en-US" dirty="0">
                <a:solidFill>
                  <a:srgbClr val="FF0000"/>
                </a:solidFill>
                <a:latin typeface="Mystical" panose="02000500000000000000" pitchFamily="2" charset="0"/>
              </a:rPr>
              <a:t>X</a:t>
            </a:r>
            <a:r>
              <a:rPr lang="en-US" dirty="0">
                <a:solidFill>
                  <a:schemeClr val="tx2"/>
                </a:solidFill>
              </a:rPr>
              <a:t>press Web UIs if necessary</a:t>
            </a:r>
          </a:p>
          <a:p>
            <a:pPr marL="342900" lvl="0" indent="-342900">
              <a:lnSpc>
                <a:spcPct val="200000"/>
              </a:lnSpc>
              <a:spcBef>
                <a:spcPts val="600"/>
              </a:spcBef>
              <a:buFont typeface="Arial" panose="020B0604020202020204" pitchFamily="34" charset="0"/>
              <a:buChar char="•"/>
            </a:pPr>
            <a:r>
              <a:rPr lang="en-US" dirty="0">
                <a:solidFill>
                  <a:schemeClr val="tx2"/>
                </a:solidFill>
              </a:rPr>
              <a:t>EFT</a:t>
            </a:r>
            <a:r>
              <a:rPr lang="en-US" dirty="0">
                <a:solidFill>
                  <a:srgbClr val="FF0000"/>
                </a:solidFill>
                <a:latin typeface="Mystical" panose="02000500000000000000" pitchFamily="2" charset="0"/>
              </a:rPr>
              <a:t>X</a:t>
            </a:r>
            <a:r>
              <a:rPr lang="en-US" dirty="0">
                <a:solidFill>
                  <a:schemeClr val="tx2"/>
                </a:solidFill>
              </a:rPr>
              <a:t>press is integrated into Cashbook installation</a:t>
            </a:r>
          </a:p>
        </p:txBody>
      </p:sp>
      <p:pic>
        <p:nvPicPr>
          <p:cNvPr id="5" name="Picture 4">
            <a:extLst>
              <a:ext uri="{FF2B5EF4-FFF2-40B4-BE49-F238E27FC236}">
                <a16:creationId xmlns:a16="http://schemas.microsoft.com/office/drawing/2014/main" id="{E82375BB-3EBD-4AD9-8CB5-2B9A01696759}"/>
              </a:ext>
            </a:extLst>
          </p:cNvPr>
          <p:cNvPicPr>
            <a:picLocks noChangeAspect="1"/>
          </p:cNvPicPr>
          <p:nvPr/>
        </p:nvPicPr>
        <p:blipFill>
          <a:blip r:embed="rId2"/>
          <a:stretch>
            <a:fillRect/>
          </a:stretch>
        </p:blipFill>
        <p:spPr>
          <a:xfrm>
            <a:off x="7140115" y="2238446"/>
            <a:ext cx="4562475" cy="3752850"/>
          </a:xfrm>
          <a:prstGeom prst="rect">
            <a:avLst/>
          </a:prstGeom>
        </p:spPr>
      </p:pic>
      <p:sp>
        <p:nvSpPr>
          <p:cNvPr id="6" name="Title 1">
            <a:extLst>
              <a:ext uri="{FF2B5EF4-FFF2-40B4-BE49-F238E27FC236}">
                <a16:creationId xmlns:a16="http://schemas.microsoft.com/office/drawing/2014/main" id="{BE9EE40D-4469-4D82-8F37-8DD1B8EE084A}"/>
              </a:ext>
            </a:extLst>
          </p:cNvPr>
          <p:cNvSpPr txBox="1">
            <a:spLocks/>
          </p:cNvSpPr>
          <p:nvPr/>
        </p:nvSpPr>
        <p:spPr bwMode="gray">
          <a:xfrm>
            <a:off x="191344" y="1768283"/>
            <a:ext cx="5782617" cy="470163"/>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ZA" sz="1600" dirty="0">
                <a:solidFill>
                  <a:srgbClr val="003349"/>
                </a:solidFill>
                <a:latin typeface="Verdana" panose="020B0604030504040204" pitchFamily="34" charset="0"/>
                <a:ea typeface="Verdana" panose="020B0604030504040204" pitchFamily="34" charset="0"/>
                <a:cs typeface="Verdana" panose="020B0604030504040204" pitchFamily="34" charset="0"/>
              </a:rPr>
              <a:t>Install the following after installing Sage 2020 PU2:</a:t>
            </a:r>
            <a:endParaRPr kumimoji="0" lang="en-GB" sz="16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Title 1">
            <a:extLst>
              <a:ext uri="{FF2B5EF4-FFF2-40B4-BE49-F238E27FC236}">
                <a16:creationId xmlns:a16="http://schemas.microsoft.com/office/drawing/2014/main" id="{E8765166-F45F-4C9F-9795-915E37C87607}"/>
              </a:ext>
            </a:extLst>
          </p:cNvPr>
          <p:cNvSpPr txBox="1">
            <a:spLocks/>
          </p:cNvSpPr>
          <p:nvPr/>
        </p:nvSpPr>
        <p:spPr bwMode="gray">
          <a:xfrm>
            <a:off x="8112222" y="1746665"/>
            <a:ext cx="2618259" cy="235082"/>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ZA" sz="1200" dirty="0">
                <a:solidFill>
                  <a:srgbClr val="003349"/>
                </a:solidFill>
                <a:latin typeface="Verdana" panose="020B0604030504040204" pitchFamily="34" charset="0"/>
                <a:ea typeface="Verdana" panose="020B0604030504040204" pitchFamily="34" charset="0"/>
                <a:cs typeface="Verdana" panose="020B0604030504040204" pitchFamily="34" charset="0"/>
              </a:rPr>
              <a:t>17700 - Web UI Install Screen </a:t>
            </a:r>
            <a:endParaRPr kumimoji="0" lang="en-GB" sz="12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14371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1A32-3C89-4D7F-9EA1-133670CB72E1}"/>
              </a:ext>
            </a:extLst>
          </p:cNvPr>
          <p:cNvSpPr txBox="1">
            <a:spLocks/>
          </p:cNvSpPr>
          <p:nvPr/>
        </p:nvSpPr>
        <p:spPr bwMode="gray">
          <a:xfrm>
            <a:off x="2474259" y="448056"/>
            <a:ext cx="7243482" cy="604680"/>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ZA" sz="2800" dirty="0">
                <a:solidFill>
                  <a:srgbClr val="003349"/>
                </a:solidFill>
                <a:latin typeface="Verdana" panose="020B0604030504040204" pitchFamily="34" charset="0"/>
                <a:ea typeface="Verdana" panose="020B0604030504040204" pitchFamily="34" charset="0"/>
                <a:cs typeface="Verdana" panose="020B0604030504040204" pitchFamily="34" charset="0"/>
              </a:rPr>
              <a:t>Completing </a:t>
            </a:r>
            <a:r>
              <a:rPr kumimoji="0" lang="en-ZA"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rPr>
              <a:t>Installation</a:t>
            </a:r>
            <a:endParaRPr kumimoji="0" lang="en-GB"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4F2B1C57-8AB6-4E9A-840B-6F91FA7E7F9B}"/>
              </a:ext>
            </a:extLst>
          </p:cNvPr>
          <p:cNvSpPr txBox="1"/>
          <p:nvPr/>
        </p:nvSpPr>
        <p:spPr>
          <a:xfrm>
            <a:off x="695400" y="1196752"/>
            <a:ext cx="5736519" cy="4278094"/>
          </a:xfrm>
          <a:prstGeom prst="rect">
            <a:avLst/>
          </a:prstGeom>
          <a:noFill/>
        </p:spPr>
        <p:txBody>
          <a:bodyPr wrap="square" rtlCol="0">
            <a:spAutoFit/>
          </a:bodyPr>
          <a:lstStyle/>
          <a:p>
            <a:pPr lvl="0">
              <a:spcBef>
                <a:spcPts val="600"/>
              </a:spcBef>
            </a:pPr>
            <a:r>
              <a:rPr lang="en-US" sz="2800" dirty="0">
                <a:solidFill>
                  <a:schemeClr val="tx2"/>
                </a:solidFill>
              </a:rPr>
              <a:t>Once the installation is completed you must:</a:t>
            </a:r>
          </a:p>
          <a:p>
            <a:pPr lvl="0">
              <a:spcBef>
                <a:spcPts val="600"/>
              </a:spcBef>
            </a:pPr>
            <a:endParaRPr lang="en-US" sz="2800" dirty="0">
              <a:solidFill>
                <a:schemeClr val="tx2"/>
              </a:solidFill>
            </a:endParaRPr>
          </a:p>
          <a:p>
            <a:pPr marL="457200" lvl="0" indent="-457200">
              <a:spcBef>
                <a:spcPts val="600"/>
              </a:spcBef>
              <a:buFont typeface="+mj-lt"/>
              <a:buAutoNum type="alphaLcParenR"/>
            </a:pPr>
            <a:r>
              <a:rPr lang="en-US" sz="2800" dirty="0">
                <a:solidFill>
                  <a:schemeClr val="tx2"/>
                </a:solidFill>
              </a:rPr>
              <a:t>Restart Microsoft Internet Information Services (IIS)</a:t>
            </a:r>
          </a:p>
          <a:p>
            <a:pPr marL="457200" lvl="0" indent="-457200">
              <a:spcBef>
                <a:spcPts val="600"/>
              </a:spcBef>
              <a:buFont typeface="+mj-lt"/>
              <a:buAutoNum type="alphaLcParenR"/>
            </a:pPr>
            <a:endParaRPr lang="en-US" sz="2800" dirty="0">
              <a:solidFill>
                <a:schemeClr val="tx2"/>
              </a:solidFill>
            </a:endParaRPr>
          </a:p>
          <a:p>
            <a:pPr marL="457200" lvl="0" indent="-457200">
              <a:spcBef>
                <a:spcPts val="600"/>
              </a:spcBef>
              <a:buFont typeface="+mj-lt"/>
              <a:buAutoNum type="alphaLcParenR"/>
            </a:pPr>
            <a:r>
              <a:rPr lang="en-US" sz="2800" dirty="0">
                <a:solidFill>
                  <a:schemeClr val="tx2"/>
                </a:solidFill>
              </a:rPr>
              <a:t>Re-Run the Portal database configuration from Sage 300 Database Setup</a:t>
            </a:r>
            <a:endParaRPr lang="en-ZA" sz="2800" dirty="0">
              <a:solidFill>
                <a:schemeClr val="tx2"/>
              </a:solidFill>
            </a:endParaRPr>
          </a:p>
        </p:txBody>
      </p:sp>
      <p:pic>
        <p:nvPicPr>
          <p:cNvPr id="5" name="Picture 4">
            <a:extLst>
              <a:ext uri="{FF2B5EF4-FFF2-40B4-BE49-F238E27FC236}">
                <a16:creationId xmlns:a16="http://schemas.microsoft.com/office/drawing/2014/main" id="{402DBDE3-65D4-4E40-A05B-B79AE25DF634}"/>
              </a:ext>
            </a:extLst>
          </p:cNvPr>
          <p:cNvPicPr>
            <a:picLocks noChangeAspect="1"/>
          </p:cNvPicPr>
          <p:nvPr/>
        </p:nvPicPr>
        <p:blipFill>
          <a:blip r:embed="rId3"/>
          <a:stretch>
            <a:fillRect/>
          </a:stretch>
        </p:blipFill>
        <p:spPr>
          <a:xfrm>
            <a:off x="7104112" y="1336982"/>
            <a:ext cx="3705168" cy="2287141"/>
          </a:xfrm>
          <a:prstGeom prst="rect">
            <a:avLst/>
          </a:prstGeom>
        </p:spPr>
      </p:pic>
      <p:pic>
        <p:nvPicPr>
          <p:cNvPr id="6" name="Picture 5">
            <a:extLst>
              <a:ext uri="{FF2B5EF4-FFF2-40B4-BE49-F238E27FC236}">
                <a16:creationId xmlns:a16="http://schemas.microsoft.com/office/drawing/2014/main" id="{3ADEF47A-9B7F-4B33-A8B4-1F4373256B79}"/>
              </a:ext>
            </a:extLst>
          </p:cNvPr>
          <p:cNvPicPr>
            <a:picLocks noChangeAspect="1"/>
          </p:cNvPicPr>
          <p:nvPr/>
        </p:nvPicPr>
        <p:blipFill>
          <a:blip r:embed="rId4"/>
          <a:stretch>
            <a:fillRect/>
          </a:stretch>
        </p:blipFill>
        <p:spPr>
          <a:xfrm>
            <a:off x="7608168" y="3908369"/>
            <a:ext cx="2876550" cy="2628900"/>
          </a:xfrm>
          <a:prstGeom prst="rect">
            <a:avLst/>
          </a:prstGeom>
        </p:spPr>
      </p:pic>
    </p:spTree>
    <p:extLst>
      <p:ext uri="{BB962C8B-B14F-4D97-AF65-F5344CB8AC3E}">
        <p14:creationId xmlns:p14="http://schemas.microsoft.com/office/powerpoint/2010/main" val="140417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201114-1383-4805-B490-C4C6DF1CE23A}"/>
              </a:ext>
            </a:extLst>
          </p:cNvPr>
          <p:cNvPicPr>
            <a:picLocks noChangeAspect="1"/>
          </p:cNvPicPr>
          <p:nvPr/>
        </p:nvPicPr>
        <p:blipFill>
          <a:blip r:embed="rId2"/>
          <a:stretch>
            <a:fillRect/>
          </a:stretch>
        </p:blipFill>
        <p:spPr>
          <a:xfrm>
            <a:off x="6960096" y="2365029"/>
            <a:ext cx="3867150" cy="4457700"/>
          </a:xfrm>
          <a:prstGeom prst="rect">
            <a:avLst/>
          </a:prstGeom>
        </p:spPr>
      </p:pic>
      <p:sp>
        <p:nvSpPr>
          <p:cNvPr id="4" name="Title 1">
            <a:extLst>
              <a:ext uri="{FF2B5EF4-FFF2-40B4-BE49-F238E27FC236}">
                <a16:creationId xmlns:a16="http://schemas.microsoft.com/office/drawing/2014/main" id="{84B95B6A-AC6C-4217-AF5E-41C542AB7853}"/>
              </a:ext>
            </a:extLst>
          </p:cNvPr>
          <p:cNvSpPr txBox="1">
            <a:spLocks/>
          </p:cNvSpPr>
          <p:nvPr/>
        </p:nvSpPr>
        <p:spPr bwMode="gray">
          <a:xfrm>
            <a:off x="1415480" y="448056"/>
            <a:ext cx="8496944" cy="892712"/>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ZA" sz="2800" dirty="0">
                <a:solidFill>
                  <a:srgbClr val="003349"/>
                </a:solidFill>
                <a:latin typeface="Verdana" panose="020B0604030504040204" pitchFamily="34" charset="0"/>
                <a:ea typeface="Verdana" panose="020B0604030504040204" pitchFamily="34" charset="0"/>
                <a:cs typeface="Verdana" panose="020B0604030504040204" pitchFamily="34" charset="0"/>
              </a:rPr>
              <a:t>Make Sure the </a:t>
            </a:r>
            <a:r>
              <a:rPr lang="en-ZA" sz="2800" dirty="0" err="1">
                <a:solidFill>
                  <a:srgbClr val="003349"/>
                </a:solidFill>
                <a:latin typeface="Verdana" panose="020B0604030504040204" pitchFamily="34" charset="0"/>
                <a:ea typeface="Verdana" panose="020B0604030504040204" pitchFamily="34" charset="0"/>
                <a:cs typeface="Verdana" panose="020B0604030504040204" pitchFamily="34" charset="0"/>
              </a:rPr>
              <a:t>Sage.CNA.WindowsService</a:t>
            </a:r>
            <a:r>
              <a:rPr lang="en-ZA" sz="2800" dirty="0">
                <a:solidFill>
                  <a:srgbClr val="003349"/>
                </a:solidFill>
                <a:latin typeface="Verdana" panose="020B0604030504040204" pitchFamily="34" charset="0"/>
                <a:ea typeface="Verdana" panose="020B0604030504040204" pitchFamily="34" charset="0"/>
                <a:cs typeface="Verdana" panose="020B0604030504040204" pitchFamily="34" charset="0"/>
              </a:rPr>
              <a:t> has been started</a:t>
            </a:r>
            <a:endParaRPr kumimoji="0" lang="en-GB"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0CE80E3C-4BE1-4B3E-9393-3797A9E2E7F7}"/>
              </a:ext>
            </a:extLst>
          </p:cNvPr>
          <p:cNvPicPr>
            <a:picLocks noChangeAspect="1"/>
          </p:cNvPicPr>
          <p:nvPr/>
        </p:nvPicPr>
        <p:blipFill>
          <a:blip r:embed="rId3"/>
          <a:stretch>
            <a:fillRect/>
          </a:stretch>
        </p:blipFill>
        <p:spPr>
          <a:xfrm>
            <a:off x="335360" y="1700808"/>
            <a:ext cx="8715375" cy="2943225"/>
          </a:xfrm>
          <a:prstGeom prst="rect">
            <a:avLst/>
          </a:prstGeom>
        </p:spPr>
      </p:pic>
      <p:sp>
        <p:nvSpPr>
          <p:cNvPr id="6" name="Title 1">
            <a:extLst>
              <a:ext uri="{FF2B5EF4-FFF2-40B4-BE49-F238E27FC236}">
                <a16:creationId xmlns:a16="http://schemas.microsoft.com/office/drawing/2014/main" id="{4B8D4BB1-EA34-4974-9A12-E2680E8EAE11}"/>
              </a:ext>
            </a:extLst>
          </p:cNvPr>
          <p:cNvSpPr txBox="1">
            <a:spLocks/>
          </p:cNvSpPr>
          <p:nvPr/>
        </p:nvSpPr>
        <p:spPr bwMode="gray">
          <a:xfrm>
            <a:off x="557292" y="5179144"/>
            <a:ext cx="5544616" cy="892712"/>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ZA" sz="1800" dirty="0">
                <a:solidFill>
                  <a:srgbClr val="003349"/>
                </a:solidFill>
                <a:latin typeface="Verdana" panose="020B0604030504040204" pitchFamily="34" charset="0"/>
                <a:ea typeface="Verdana" panose="020B0604030504040204" pitchFamily="34" charset="0"/>
                <a:cs typeface="Verdana" panose="020B0604030504040204" pitchFamily="34" charset="0"/>
              </a:rPr>
              <a:t>The </a:t>
            </a:r>
            <a:r>
              <a:rPr lang="en-ZA" sz="1800" dirty="0" err="1">
                <a:solidFill>
                  <a:srgbClr val="003349"/>
                </a:solidFill>
                <a:latin typeface="Verdana" panose="020B0604030504040204" pitchFamily="34" charset="0"/>
                <a:ea typeface="Verdana" panose="020B0604030504040204" pitchFamily="34" charset="0"/>
                <a:cs typeface="Verdana" panose="020B0604030504040204" pitchFamily="34" charset="0"/>
              </a:rPr>
              <a:t>Sage.CNA.WindowsService</a:t>
            </a:r>
            <a:r>
              <a:rPr lang="en-ZA" sz="1800" dirty="0">
                <a:solidFill>
                  <a:srgbClr val="003349"/>
                </a:solidFill>
                <a:latin typeface="Verdana" panose="020B0604030504040204" pitchFamily="34" charset="0"/>
                <a:ea typeface="Verdana" panose="020B0604030504040204" pitchFamily="34" charset="0"/>
                <a:cs typeface="Verdana" panose="020B0604030504040204" pitchFamily="34" charset="0"/>
              </a:rPr>
              <a:t> is used to run all the Sage View processing functions across the web </a:t>
            </a:r>
            <a:endParaRPr kumimoji="0" lang="en-GB" sz="1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468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1A32-3C89-4D7F-9EA1-133670CB72E1}"/>
              </a:ext>
            </a:extLst>
          </p:cNvPr>
          <p:cNvSpPr txBox="1">
            <a:spLocks/>
          </p:cNvSpPr>
          <p:nvPr/>
        </p:nvSpPr>
        <p:spPr bwMode="gray">
          <a:xfrm>
            <a:off x="1415480" y="357336"/>
            <a:ext cx="8856984" cy="1224136"/>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lvl="0" algn="ctr" defTabSz="685783" eaLnBrk="1" fontAlgn="auto" hangingPunct="1">
              <a:spcAft>
                <a:spcPts val="0"/>
              </a:spcAft>
              <a:defRPr/>
            </a:pPr>
            <a:r>
              <a:rPr lang="en-US" sz="2800" dirty="0">
                <a:solidFill>
                  <a:srgbClr val="003349"/>
                </a:solidFill>
                <a:latin typeface="Verdana" panose="020B0604030504040204" pitchFamily="34" charset="0"/>
                <a:ea typeface="Verdana" panose="020B0604030504040204" pitchFamily="34" charset="0"/>
                <a:cs typeface="Verdana" panose="020B0604030504040204" pitchFamily="34" charset="0"/>
              </a:rPr>
              <a:t>Peresoft’s products will now display in your Sage 300cloud Web menu</a:t>
            </a:r>
          </a:p>
        </p:txBody>
      </p:sp>
      <p:pic>
        <p:nvPicPr>
          <p:cNvPr id="4" name="Picture 3">
            <a:extLst>
              <a:ext uri="{FF2B5EF4-FFF2-40B4-BE49-F238E27FC236}">
                <a16:creationId xmlns:a16="http://schemas.microsoft.com/office/drawing/2014/main" id="{FB070E38-29DA-4A93-A70B-7C280BB22B0E}"/>
              </a:ext>
            </a:extLst>
          </p:cNvPr>
          <p:cNvPicPr>
            <a:picLocks noChangeAspect="1"/>
          </p:cNvPicPr>
          <p:nvPr/>
        </p:nvPicPr>
        <p:blipFill>
          <a:blip r:embed="rId3"/>
          <a:stretch>
            <a:fillRect/>
          </a:stretch>
        </p:blipFill>
        <p:spPr>
          <a:xfrm>
            <a:off x="2351584" y="1412776"/>
            <a:ext cx="7855778" cy="5336771"/>
          </a:xfrm>
          <a:prstGeom prst="rect">
            <a:avLst/>
          </a:prstGeom>
        </p:spPr>
      </p:pic>
    </p:spTree>
    <p:extLst>
      <p:ext uri="{BB962C8B-B14F-4D97-AF65-F5344CB8AC3E}">
        <p14:creationId xmlns:p14="http://schemas.microsoft.com/office/powerpoint/2010/main" val="285951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1A32-3C89-4D7F-9EA1-133670CB72E1}"/>
              </a:ext>
            </a:extLst>
          </p:cNvPr>
          <p:cNvSpPr txBox="1">
            <a:spLocks/>
          </p:cNvSpPr>
          <p:nvPr/>
        </p:nvSpPr>
        <p:spPr bwMode="gray">
          <a:xfrm>
            <a:off x="2263853" y="845282"/>
            <a:ext cx="7243482" cy="661720"/>
          </a:xfrm>
          <a:prstGeom prst="rect">
            <a:avLst/>
          </a:prstGeom>
        </p:spPr>
        <p:txBody>
          <a:bodyPr vert="horz" lIns="0" tIns="0" rIns="0" bIns="0" rtlCol="0" anchor="t" anchorCtr="0">
            <a:noAutofit/>
          </a:bodyPr>
          <a:lstStyle>
            <a:lvl1pPr algn="l" defTabSz="684213" rtl="0" eaLnBrk="0" fontAlgn="base" hangingPunct="0">
              <a:spcBef>
                <a:spcPct val="0"/>
              </a:spcBef>
              <a:spcAft>
                <a:spcPct val="0"/>
              </a:spcAft>
              <a:defRPr sz="2400" b="1" kern="1200" spc="-38">
                <a:solidFill>
                  <a:srgbClr val="51534A"/>
                </a:solidFill>
                <a:latin typeface="+mj-lt"/>
                <a:ea typeface="+mj-ea"/>
                <a:cs typeface="+mj-cs"/>
              </a:defRPr>
            </a:lvl1pPr>
            <a:lvl2pPr algn="l" defTabSz="684213" rtl="0" eaLnBrk="0" fontAlgn="base" hangingPunct="0">
              <a:spcBef>
                <a:spcPct val="0"/>
              </a:spcBef>
              <a:spcAft>
                <a:spcPct val="0"/>
              </a:spcAft>
              <a:defRPr sz="2400" b="1">
                <a:solidFill>
                  <a:srgbClr val="51534A"/>
                </a:solidFill>
                <a:latin typeface="Arial" panose="020B0604020202020204" pitchFamily="34" charset="0"/>
              </a:defRPr>
            </a:lvl2pPr>
            <a:lvl3pPr algn="l" defTabSz="684213" rtl="0" eaLnBrk="0" fontAlgn="base" hangingPunct="0">
              <a:spcBef>
                <a:spcPct val="0"/>
              </a:spcBef>
              <a:spcAft>
                <a:spcPct val="0"/>
              </a:spcAft>
              <a:defRPr sz="2400" b="1">
                <a:solidFill>
                  <a:srgbClr val="51534A"/>
                </a:solidFill>
                <a:latin typeface="Arial" panose="020B0604020202020204" pitchFamily="34" charset="0"/>
              </a:defRPr>
            </a:lvl3pPr>
            <a:lvl4pPr algn="l" defTabSz="684213" rtl="0" eaLnBrk="0" fontAlgn="base" hangingPunct="0">
              <a:spcBef>
                <a:spcPct val="0"/>
              </a:spcBef>
              <a:spcAft>
                <a:spcPct val="0"/>
              </a:spcAft>
              <a:defRPr sz="2400" b="1">
                <a:solidFill>
                  <a:srgbClr val="51534A"/>
                </a:solidFill>
                <a:latin typeface="Arial" panose="020B0604020202020204" pitchFamily="34" charset="0"/>
              </a:defRPr>
            </a:lvl4pPr>
            <a:lvl5pPr algn="l" defTabSz="684213" rtl="0" eaLnBrk="0" fontAlgn="base" hangingPunct="0">
              <a:spcBef>
                <a:spcPct val="0"/>
              </a:spcBef>
              <a:spcAft>
                <a:spcPct val="0"/>
              </a:spcAft>
              <a:defRPr sz="2400" b="1">
                <a:solidFill>
                  <a:srgbClr val="51534A"/>
                </a:solidFill>
                <a:latin typeface="Arial" panose="020B0604020202020204" pitchFamily="34" charset="0"/>
              </a:defRPr>
            </a:lvl5pPr>
            <a:lvl6pPr marL="457200" algn="l" defTabSz="684213" rtl="0" fontAlgn="base">
              <a:spcBef>
                <a:spcPct val="0"/>
              </a:spcBef>
              <a:spcAft>
                <a:spcPct val="0"/>
              </a:spcAft>
              <a:defRPr sz="2400" b="1">
                <a:solidFill>
                  <a:srgbClr val="51534A"/>
                </a:solidFill>
                <a:latin typeface="Arial" panose="020B0604020202020204" pitchFamily="34" charset="0"/>
              </a:defRPr>
            </a:lvl6pPr>
            <a:lvl7pPr marL="914400" algn="l" defTabSz="684213" rtl="0" fontAlgn="base">
              <a:spcBef>
                <a:spcPct val="0"/>
              </a:spcBef>
              <a:spcAft>
                <a:spcPct val="0"/>
              </a:spcAft>
              <a:defRPr sz="2400" b="1">
                <a:solidFill>
                  <a:srgbClr val="51534A"/>
                </a:solidFill>
                <a:latin typeface="Arial" panose="020B0604020202020204" pitchFamily="34" charset="0"/>
              </a:defRPr>
            </a:lvl7pPr>
            <a:lvl8pPr marL="1371600" algn="l" defTabSz="684213" rtl="0" fontAlgn="base">
              <a:spcBef>
                <a:spcPct val="0"/>
              </a:spcBef>
              <a:spcAft>
                <a:spcPct val="0"/>
              </a:spcAft>
              <a:defRPr sz="2400" b="1">
                <a:solidFill>
                  <a:srgbClr val="51534A"/>
                </a:solidFill>
                <a:latin typeface="Arial" panose="020B0604020202020204" pitchFamily="34" charset="0"/>
              </a:defRPr>
            </a:lvl8pPr>
            <a:lvl9pPr marL="1828800" algn="l" defTabSz="684213" rtl="0" fontAlgn="base">
              <a:spcBef>
                <a:spcPct val="0"/>
              </a:spcBef>
              <a:spcAft>
                <a:spcPct val="0"/>
              </a:spcAft>
              <a:defRPr sz="2400" b="1">
                <a:solidFill>
                  <a:srgbClr val="51534A"/>
                </a:solidFill>
                <a:latin typeface="Arial" panose="020B0604020202020204" pitchFamily="34" charset="0"/>
              </a:defRPr>
            </a:lvl9pPr>
          </a:lstStyle>
          <a:p>
            <a:pPr marL="0" marR="0" lvl="0" indent="0" algn="ctr" defTabSz="685783"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rPr>
              <a:t>Use Inspect to Identify Issues</a:t>
            </a:r>
            <a:endParaRPr kumimoji="0" lang="en-GB" sz="2800" b="1" i="0" u="none" strike="noStrike" kern="1200" cap="none" spc="-38" normalizeH="0" baseline="0" noProof="0" dirty="0">
              <a:ln>
                <a:noFill/>
              </a:ln>
              <a:solidFill>
                <a:srgbClr val="0033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14F2124F-2318-4C16-B2B9-46D844EF0D75}"/>
              </a:ext>
            </a:extLst>
          </p:cNvPr>
          <p:cNvSpPr txBox="1"/>
          <p:nvPr/>
        </p:nvSpPr>
        <p:spPr>
          <a:xfrm>
            <a:off x="2205735" y="1437188"/>
            <a:ext cx="7722412" cy="677108"/>
          </a:xfrm>
          <a:prstGeom prst="rect">
            <a:avLst/>
          </a:prstGeom>
          <a:noFill/>
        </p:spPr>
        <p:txBody>
          <a:bodyPr wrap="square" rtlCol="0">
            <a:spAutoFit/>
          </a:bodyPr>
          <a:lstStyle/>
          <a:p>
            <a:pPr lvl="0"/>
            <a:r>
              <a:rPr lang="en-US" dirty="0">
                <a:solidFill>
                  <a:srgbClr val="003349"/>
                </a:solidFill>
              </a:rPr>
              <a:t>If the web screen stops working, right click, select inspect, select the Console tab and see if you can pinpoint the error.</a:t>
            </a:r>
            <a:r>
              <a:rPr kumimoji="0" lang="en-US" sz="1900" b="0" i="0" u="none" strike="noStrike" kern="1200" cap="none" spc="0" normalizeH="0" baseline="0" noProof="0" dirty="0">
                <a:ln>
                  <a:noFill/>
                </a:ln>
                <a:solidFill>
                  <a:srgbClr val="003349"/>
                </a:solidFill>
                <a:effectLst/>
                <a:uLnTx/>
                <a:uFillTx/>
                <a:latin typeface="Arial"/>
                <a:ea typeface="+mn-ea"/>
                <a:cs typeface="+mn-cs"/>
              </a:rPr>
              <a:t> </a:t>
            </a:r>
            <a:endParaRPr kumimoji="0" lang="en-ZA" sz="1900" b="0" i="0" u="none" strike="noStrike" kern="1200" cap="none" spc="0" normalizeH="0" baseline="0" noProof="0" dirty="0">
              <a:ln>
                <a:noFill/>
              </a:ln>
              <a:solidFill>
                <a:srgbClr val="003349"/>
              </a:solidFill>
              <a:effectLst/>
              <a:uLnTx/>
              <a:uFillTx/>
              <a:latin typeface="Arial"/>
              <a:ea typeface="+mn-ea"/>
              <a:cs typeface="+mn-cs"/>
            </a:endParaRPr>
          </a:p>
        </p:txBody>
      </p:sp>
      <p:sp>
        <p:nvSpPr>
          <p:cNvPr id="6" name="TextBox 5">
            <a:extLst>
              <a:ext uri="{FF2B5EF4-FFF2-40B4-BE49-F238E27FC236}">
                <a16:creationId xmlns:a16="http://schemas.microsoft.com/office/drawing/2014/main" id="{51F75B0C-8914-4EBB-8E2A-75AA0037D710}"/>
              </a:ext>
            </a:extLst>
          </p:cNvPr>
          <p:cNvSpPr txBox="1"/>
          <p:nvPr/>
        </p:nvSpPr>
        <p:spPr>
          <a:xfrm>
            <a:off x="2557870" y="262524"/>
            <a:ext cx="7416824" cy="523220"/>
          </a:xfrm>
          <a:prstGeom prst="rect">
            <a:avLst/>
          </a:prstGeom>
          <a:noFill/>
        </p:spPr>
        <p:txBody>
          <a:bodyPr wrap="square" rtlCol="0">
            <a:spAutoFit/>
          </a:bodyPr>
          <a:lstStyle/>
          <a:p>
            <a:r>
              <a:rPr lang="en-ZA" sz="2800" b="1" dirty="0">
                <a:solidFill>
                  <a:srgbClr val="003349"/>
                </a:solidFill>
                <a:latin typeface="Verdana" panose="020B0604030504040204" pitchFamily="34" charset="0"/>
                <a:ea typeface="Verdana" panose="020B0604030504040204" pitchFamily="34" charset="0"/>
              </a:rPr>
              <a:t>Debugging and Problem Solving</a:t>
            </a:r>
          </a:p>
        </p:txBody>
      </p:sp>
      <p:pic>
        <p:nvPicPr>
          <p:cNvPr id="3" name="Picture 2">
            <a:extLst>
              <a:ext uri="{FF2B5EF4-FFF2-40B4-BE49-F238E27FC236}">
                <a16:creationId xmlns:a16="http://schemas.microsoft.com/office/drawing/2014/main" id="{27FFACC7-BCB9-4A6D-AB5B-3591FD7624C0}"/>
              </a:ext>
            </a:extLst>
          </p:cNvPr>
          <p:cNvPicPr>
            <a:picLocks noChangeAspect="1"/>
          </p:cNvPicPr>
          <p:nvPr/>
        </p:nvPicPr>
        <p:blipFill>
          <a:blip r:embed="rId3"/>
          <a:stretch>
            <a:fillRect/>
          </a:stretch>
        </p:blipFill>
        <p:spPr>
          <a:xfrm>
            <a:off x="2234794" y="2348880"/>
            <a:ext cx="7722411" cy="4343857"/>
          </a:xfrm>
          <a:prstGeom prst="rect">
            <a:avLst/>
          </a:prstGeom>
        </p:spPr>
      </p:pic>
    </p:spTree>
    <p:extLst>
      <p:ext uri="{BB962C8B-B14F-4D97-AF65-F5344CB8AC3E}">
        <p14:creationId xmlns:p14="http://schemas.microsoft.com/office/powerpoint/2010/main" val="448808175"/>
      </p:ext>
    </p:extLst>
  </p:cSld>
  <p:clrMapOvr>
    <a:masterClrMapping/>
  </p:clrMapOvr>
</p:sld>
</file>

<file path=ppt/theme/theme1.xml><?xml version="1.0" encoding="utf-8"?>
<a:theme xmlns:a="http://schemas.openxmlformats.org/drawingml/2006/main" name="Global">
  <a:themeElements>
    <a:clrScheme name="Custom 1">
      <a:dk1>
        <a:srgbClr val="75787B"/>
      </a:dk1>
      <a:lt1>
        <a:srgbClr val="FFFFFF"/>
      </a:lt1>
      <a:dk2>
        <a:srgbClr val="003349"/>
      </a:dk2>
      <a:lt2>
        <a:srgbClr val="EEEEED"/>
      </a:lt2>
      <a:accent1>
        <a:srgbClr val="00DC01"/>
      </a:accent1>
      <a:accent2>
        <a:srgbClr val="004B87"/>
      </a:accent2>
      <a:accent3>
        <a:srgbClr val="230E60"/>
      </a:accent3>
      <a:accent4>
        <a:srgbClr val="8246AF"/>
      </a:accent4>
      <a:accent5>
        <a:srgbClr val="CE0058"/>
      </a:accent5>
      <a:accent6>
        <a:srgbClr val="A7A8AA"/>
      </a:accent6>
      <a:hlink>
        <a:srgbClr val="CE0058"/>
      </a:hlink>
      <a:folHlink>
        <a:srgbClr val="004B87"/>
      </a:folHlink>
    </a:clrScheme>
    <a:fontScheme name="Sag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4"/>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D4CEE9-D52A-6C45-9CC1-330C98DF8888}" vid="{F0233AB3-83CA-1C41-926E-3FA0AA167C1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664</Words>
  <Application>Microsoft Office PowerPoint</Application>
  <PresentationFormat>Widescreen</PresentationFormat>
  <Paragraphs>77</Paragraphs>
  <Slides>16</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Adelle Sans SAGE</vt:lpstr>
      <vt:lpstr>Arial</vt:lpstr>
      <vt:lpstr>Calibri</vt:lpstr>
      <vt:lpstr>Calibri Light</vt:lpstr>
      <vt:lpstr>Lucida Grande</vt:lpstr>
      <vt:lpstr>Mystical</vt:lpstr>
      <vt:lpstr>Verdana</vt:lpstr>
      <vt:lpstr>Global</vt:lpstr>
      <vt:lpstr>Custom Design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Cashbook Web UIs</dc:title>
  <dc:creator/>
  <cp:lastModifiedBy/>
  <cp:revision>1</cp:revision>
  <dcterms:created xsi:type="dcterms:W3CDTF">2019-01-22T21:16:02Z</dcterms:created>
  <dcterms:modified xsi:type="dcterms:W3CDTF">2020-07-20T17:36:18Z</dcterms:modified>
  <cp:category>Cloud</cp:category>
</cp:coreProperties>
</file>